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18" Type="http://schemas.openxmlformats.org/officeDocument/2006/relationships/image" Target="../media/image51.wmf"/><Relationship Id="rId26" Type="http://schemas.openxmlformats.org/officeDocument/2006/relationships/image" Target="../media/image59.wmf"/><Relationship Id="rId3" Type="http://schemas.openxmlformats.org/officeDocument/2006/relationships/image" Target="../media/image36.wmf"/><Relationship Id="rId21" Type="http://schemas.openxmlformats.org/officeDocument/2006/relationships/image" Target="../media/image54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5" Type="http://schemas.openxmlformats.org/officeDocument/2006/relationships/image" Target="../media/image58.wmf"/><Relationship Id="rId2" Type="http://schemas.openxmlformats.org/officeDocument/2006/relationships/image" Target="../media/image35.wmf"/><Relationship Id="rId16" Type="http://schemas.openxmlformats.org/officeDocument/2006/relationships/image" Target="../media/image49.wmf"/><Relationship Id="rId20" Type="http://schemas.openxmlformats.org/officeDocument/2006/relationships/image" Target="../media/image53.wmf"/><Relationship Id="rId29" Type="http://schemas.openxmlformats.org/officeDocument/2006/relationships/image" Target="../media/image62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24" Type="http://schemas.openxmlformats.org/officeDocument/2006/relationships/image" Target="../media/image57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23" Type="http://schemas.openxmlformats.org/officeDocument/2006/relationships/image" Target="../media/image56.wmf"/><Relationship Id="rId28" Type="http://schemas.openxmlformats.org/officeDocument/2006/relationships/image" Target="../media/image61.wmf"/><Relationship Id="rId10" Type="http://schemas.openxmlformats.org/officeDocument/2006/relationships/image" Target="../media/image43.wmf"/><Relationship Id="rId19" Type="http://schemas.openxmlformats.org/officeDocument/2006/relationships/image" Target="../media/image52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Relationship Id="rId22" Type="http://schemas.openxmlformats.org/officeDocument/2006/relationships/image" Target="../media/image55.wmf"/><Relationship Id="rId27" Type="http://schemas.openxmlformats.org/officeDocument/2006/relationships/image" Target="../media/image6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28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63.wmf"/><Relationship Id="rId1" Type="http://schemas.openxmlformats.org/officeDocument/2006/relationships/image" Target="../media/image26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4.wmf"/><Relationship Id="rId18" Type="http://schemas.openxmlformats.org/officeDocument/2006/relationships/image" Target="../media/image89.wmf"/><Relationship Id="rId26" Type="http://schemas.openxmlformats.org/officeDocument/2006/relationships/image" Target="../media/image97.wmf"/><Relationship Id="rId3" Type="http://schemas.openxmlformats.org/officeDocument/2006/relationships/image" Target="../media/image75.wmf"/><Relationship Id="rId21" Type="http://schemas.openxmlformats.org/officeDocument/2006/relationships/image" Target="../media/image92.wmf"/><Relationship Id="rId7" Type="http://schemas.openxmlformats.org/officeDocument/2006/relationships/image" Target="../media/image79.wmf"/><Relationship Id="rId12" Type="http://schemas.openxmlformats.org/officeDocument/2006/relationships/image" Target="../media/image83.wmf"/><Relationship Id="rId17" Type="http://schemas.openxmlformats.org/officeDocument/2006/relationships/image" Target="../media/image88.wmf"/><Relationship Id="rId25" Type="http://schemas.openxmlformats.org/officeDocument/2006/relationships/image" Target="../media/image96.wmf"/><Relationship Id="rId2" Type="http://schemas.openxmlformats.org/officeDocument/2006/relationships/image" Target="../media/image74.wmf"/><Relationship Id="rId16" Type="http://schemas.openxmlformats.org/officeDocument/2006/relationships/image" Target="../media/image87.wmf"/><Relationship Id="rId20" Type="http://schemas.openxmlformats.org/officeDocument/2006/relationships/image" Target="../media/image91.wmf"/><Relationship Id="rId29" Type="http://schemas.openxmlformats.org/officeDocument/2006/relationships/image" Target="../media/image100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2.wmf"/><Relationship Id="rId24" Type="http://schemas.openxmlformats.org/officeDocument/2006/relationships/image" Target="../media/image95.wmf"/><Relationship Id="rId5" Type="http://schemas.openxmlformats.org/officeDocument/2006/relationships/image" Target="../media/image77.wmf"/><Relationship Id="rId15" Type="http://schemas.openxmlformats.org/officeDocument/2006/relationships/image" Target="../media/image86.wmf"/><Relationship Id="rId23" Type="http://schemas.openxmlformats.org/officeDocument/2006/relationships/image" Target="../media/image94.wmf"/><Relationship Id="rId28" Type="http://schemas.openxmlformats.org/officeDocument/2006/relationships/image" Target="../media/image99.wmf"/><Relationship Id="rId10" Type="http://schemas.openxmlformats.org/officeDocument/2006/relationships/image" Target="../media/image81.wmf"/><Relationship Id="rId19" Type="http://schemas.openxmlformats.org/officeDocument/2006/relationships/image" Target="../media/image90.wmf"/><Relationship Id="rId4" Type="http://schemas.openxmlformats.org/officeDocument/2006/relationships/image" Target="../media/image76.wmf"/><Relationship Id="rId9" Type="http://schemas.openxmlformats.org/officeDocument/2006/relationships/image" Target="../media/image44.wmf"/><Relationship Id="rId14" Type="http://schemas.openxmlformats.org/officeDocument/2006/relationships/image" Target="../media/image85.wmf"/><Relationship Id="rId22" Type="http://schemas.openxmlformats.org/officeDocument/2006/relationships/image" Target="../media/image93.wmf"/><Relationship Id="rId27" Type="http://schemas.openxmlformats.org/officeDocument/2006/relationships/image" Target="../media/image9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CFA4D-6B71-46AD-825A-AE036AB07753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A32FF-33ED-4E5B-9440-5A05DE84D48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8866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8946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5580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6275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379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28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1840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6811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2701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32FF-33ED-4E5B-9440-5A05DE84D483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5855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10BB48-725A-416A-AADD-4ADC60C82056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277800-62B2-429D-84A5-ADA89A072391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5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1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35.bin"/><Relationship Id="rId7" Type="http://schemas.openxmlformats.org/officeDocument/2006/relationships/image" Target="../media/image27.wmf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29.bin"/><Relationship Id="rId5" Type="http://schemas.openxmlformats.org/officeDocument/2006/relationships/image" Target="../media/image26.wmf"/><Relationship Id="rId15" Type="http://schemas.openxmlformats.org/officeDocument/2006/relationships/oleObject" Target="../embeddings/oleObject32.bin"/><Relationship Id="rId23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4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8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7.bin"/><Relationship Id="rId39" Type="http://schemas.openxmlformats.org/officeDocument/2006/relationships/oleObject" Target="../embeddings/oleObject54.bin"/><Relationship Id="rId21" Type="http://schemas.openxmlformats.org/officeDocument/2006/relationships/image" Target="../media/image42.wmf"/><Relationship Id="rId34" Type="http://schemas.openxmlformats.org/officeDocument/2006/relationships/oleObject" Target="../embeddings/oleObject51.bin"/><Relationship Id="rId42" Type="http://schemas.openxmlformats.org/officeDocument/2006/relationships/image" Target="../media/image52.wmf"/><Relationship Id="rId47" Type="http://schemas.openxmlformats.org/officeDocument/2006/relationships/oleObject" Target="../embeddings/oleObject58.bin"/><Relationship Id="rId50" Type="http://schemas.openxmlformats.org/officeDocument/2006/relationships/image" Target="../media/image56.wmf"/><Relationship Id="rId55" Type="http://schemas.openxmlformats.org/officeDocument/2006/relationships/image" Target="../media/image58.wmf"/><Relationship Id="rId63" Type="http://schemas.openxmlformats.org/officeDocument/2006/relationships/image" Target="../media/image62.wmf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29" Type="http://schemas.openxmlformats.org/officeDocument/2006/relationships/image" Target="../media/image46.wmf"/><Relationship Id="rId41" Type="http://schemas.openxmlformats.org/officeDocument/2006/relationships/oleObject" Target="../embeddings/oleObject55.bin"/><Relationship Id="rId54" Type="http://schemas.openxmlformats.org/officeDocument/2006/relationships/oleObject" Target="../embeddings/oleObject62.bin"/><Relationship Id="rId62" Type="http://schemas.openxmlformats.org/officeDocument/2006/relationships/oleObject" Target="../embeddings/oleObject66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7.wmf"/><Relationship Id="rId24" Type="http://schemas.openxmlformats.org/officeDocument/2006/relationships/oleObject" Target="../embeddings/oleObject46.bin"/><Relationship Id="rId32" Type="http://schemas.openxmlformats.org/officeDocument/2006/relationships/oleObject" Target="../embeddings/oleObject50.bin"/><Relationship Id="rId37" Type="http://schemas.openxmlformats.org/officeDocument/2006/relationships/image" Target="../media/image50.wmf"/><Relationship Id="rId40" Type="http://schemas.openxmlformats.org/officeDocument/2006/relationships/image" Target="../media/image51.wmf"/><Relationship Id="rId45" Type="http://schemas.openxmlformats.org/officeDocument/2006/relationships/oleObject" Target="../embeddings/oleObject57.bin"/><Relationship Id="rId53" Type="http://schemas.openxmlformats.org/officeDocument/2006/relationships/image" Target="../media/image57.wmf"/><Relationship Id="rId58" Type="http://schemas.openxmlformats.org/officeDocument/2006/relationships/oleObject" Target="../embeddings/oleObject64.bin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28" Type="http://schemas.openxmlformats.org/officeDocument/2006/relationships/oleObject" Target="../embeddings/oleObject48.bin"/><Relationship Id="rId36" Type="http://schemas.openxmlformats.org/officeDocument/2006/relationships/oleObject" Target="../embeddings/oleObject52.bin"/><Relationship Id="rId49" Type="http://schemas.openxmlformats.org/officeDocument/2006/relationships/oleObject" Target="../embeddings/oleObject59.bin"/><Relationship Id="rId57" Type="http://schemas.openxmlformats.org/officeDocument/2006/relationships/image" Target="../media/image59.wmf"/><Relationship Id="rId61" Type="http://schemas.openxmlformats.org/officeDocument/2006/relationships/image" Target="../media/image61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1.wmf"/><Relationship Id="rId31" Type="http://schemas.openxmlformats.org/officeDocument/2006/relationships/image" Target="../media/image47.wmf"/><Relationship Id="rId44" Type="http://schemas.openxmlformats.org/officeDocument/2006/relationships/image" Target="../media/image53.wmf"/><Relationship Id="rId52" Type="http://schemas.openxmlformats.org/officeDocument/2006/relationships/oleObject" Target="../embeddings/oleObject61.bin"/><Relationship Id="rId60" Type="http://schemas.openxmlformats.org/officeDocument/2006/relationships/oleObject" Target="../embeddings/oleObject65.bin"/><Relationship Id="rId65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Relationship Id="rId27" Type="http://schemas.openxmlformats.org/officeDocument/2006/relationships/image" Target="../media/image45.wmf"/><Relationship Id="rId30" Type="http://schemas.openxmlformats.org/officeDocument/2006/relationships/oleObject" Target="../embeddings/oleObject49.bin"/><Relationship Id="rId35" Type="http://schemas.openxmlformats.org/officeDocument/2006/relationships/image" Target="../media/image49.wmf"/><Relationship Id="rId43" Type="http://schemas.openxmlformats.org/officeDocument/2006/relationships/oleObject" Target="../embeddings/oleObject56.bin"/><Relationship Id="rId48" Type="http://schemas.openxmlformats.org/officeDocument/2006/relationships/image" Target="../media/image55.wmf"/><Relationship Id="rId56" Type="http://schemas.openxmlformats.org/officeDocument/2006/relationships/oleObject" Target="../embeddings/oleObject63.bin"/><Relationship Id="rId64" Type="http://schemas.openxmlformats.org/officeDocument/2006/relationships/oleObject" Target="../embeddings/oleObject67.bin"/><Relationship Id="rId8" Type="http://schemas.openxmlformats.org/officeDocument/2006/relationships/oleObject" Target="../embeddings/oleObject38.bin"/><Relationship Id="rId51" Type="http://schemas.openxmlformats.org/officeDocument/2006/relationships/oleObject" Target="../embeddings/oleObject60.bin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0.wmf"/><Relationship Id="rId25" Type="http://schemas.openxmlformats.org/officeDocument/2006/relationships/image" Target="../media/image44.wmf"/><Relationship Id="rId33" Type="http://schemas.openxmlformats.org/officeDocument/2006/relationships/image" Target="../media/image48.wmf"/><Relationship Id="rId38" Type="http://schemas.openxmlformats.org/officeDocument/2006/relationships/oleObject" Target="../embeddings/oleObject53.bin"/><Relationship Id="rId46" Type="http://schemas.openxmlformats.org/officeDocument/2006/relationships/image" Target="../media/image54.wmf"/><Relationship Id="rId59" Type="http://schemas.openxmlformats.org/officeDocument/2006/relationships/image" Target="../media/image6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26" Type="http://schemas.openxmlformats.org/officeDocument/2006/relationships/image" Target="../media/image71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77.bin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29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4.wmf"/><Relationship Id="rId24" Type="http://schemas.openxmlformats.org/officeDocument/2006/relationships/image" Target="../media/image70.wmf"/><Relationship Id="rId5" Type="http://schemas.openxmlformats.org/officeDocument/2006/relationships/image" Target="../media/image26.wmf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28" Type="http://schemas.openxmlformats.org/officeDocument/2006/relationships/image" Target="../media/image72.wmf"/><Relationship Id="rId10" Type="http://schemas.openxmlformats.org/officeDocument/2006/relationships/oleObject" Target="../embeddings/oleObject71.bin"/><Relationship Id="rId19" Type="http://schemas.openxmlformats.org/officeDocument/2006/relationships/oleObject" Target="../embeddings/oleObject76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73.bin"/><Relationship Id="rId22" Type="http://schemas.openxmlformats.org/officeDocument/2006/relationships/image" Target="../media/image69.wmf"/><Relationship Id="rId27" Type="http://schemas.openxmlformats.org/officeDocument/2006/relationships/oleObject" Target="../embeddings/oleObject80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8.bin"/><Relationship Id="rId26" Type="http://schemas.openxmlformats.org/officeDocument/2006/relationships/oleObject" Target="../embeddings/oleObject92.bin"/><Relationship Id="rId39" Type="http://schemas.openxmlformats.org/officeDocument/2006/relationships/oleObject" Target="../embeddings/oleObject99.bin"/><Relationship Id="rId21" Type="http://schemas.openxmlformats.org/officeDocument/2006/relationships/image" Target="../media/image44.wmf"/><Relationship Id="rId34" Type="http://schemas.openxmlformats.org/officeDocument/2006/relationships/oleObject" Target="../embeddings/oleObject96.bin"/><Relationship Id="rId42" Type="http://schemas.openxmlformats.org/officeDocument/2006/relationships/image" Target="../media/image90.wmf"/><Relationship Id="rId47" Type="http://schemas.openxmlformats.org/officeDocument/2006/relationships/oleObject" Target="../embeddings/oleObject103.bin"/><Relationship Id="rId50" Type="http://schemas.openxmlformats.org/officeDocument/2006/relationships/oleObject" Target="../embeddings/oleObject105.bin"/><Relationship Id="rId55" Type="http://schemas.openxmlformats.org/officeDocument/2006/relationships/image" Target="../media/image96.wmf"/><Relationship Id="rId63" Type="http://schemas.openxmlformats.org/officeDocument/2006/relationships/oleObject" Target="../embeddings/oleObject112.bin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7.bin"/><Relationship Id="rId20" Type="http://schemas.openxmlformats.org/officeDocument/2006/relationships/oleObject" Target="../embeddings/oleObject89.bin"/><Relationship Id="rId29" Type="http://schemas.openxmlformats.org/officeDocument/2006/relationships/image" Target="../media/image84.wmf"/><Relationship Id="rId41" Type="http://schemas.openxmlformats.org/officeDocument/2006/relationships/oleObject" Target="../embeddings/oleObject100.bin"/><Relationship Id="rId54" Type="http://schemas.openxmlformats.org/officeDocument/2006/relationships/oleObject" Target="../embeddings/oleObject107.bin"/><Relationship Id="rId62" Type="http://schemas.openxmlformats.org/officeDocument/2006/relationships/image" Target="../media/image99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91.bin"/><Relationship Id="rId32" Type="http://schemas.openxmlformats.org/officeDocument/2006/relationships/oleObject" Target="../embeddings/oleObject95.bin"/><Relationship Id="rId37" Type="http://schemas.openxmlformats.org/officeDocument/2006/relationships/oleObject" Target="../embeddings/oleObject98.bin"/><Relationship Id="rId40" Type="http://schemas.openxmlformats.org/officeDocument/2006/relationships/image" Target="../media/image89.wmf"/><Relationship Id="rId45" Type="http://schemas.openxmlformats.org/officeDocument/2006/relationships/oleObject" Target="../embeddings/oleObject102.bin"/><Relationship Id="rId53" Type="http://schemas.openxmlformats.org/officeDocument/2006/relationships/image" Target="../media/image95.wmf"/><Relationship Id="rId58" Type="http://schemas.openxmlformats.org/officeDocument/2006/relationships/oleObject" Target="../embeddings/oleObject109.bin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1.wmf"/><Relationship Id="rId28" Type="http://schemas.openxmlformats.org/officeDocument/2006/relationships/oleObject" Target="../embeddings/oleObject93.bin"/><Relationship Id="rId36" Type="http://schemas.openxmlformats.org/officeDocument/2006/relationships/image" Target="../media/image87.wmf"/><Relationship Id="rId49" Type="http://schemas.openxmlformats.org/officeDocument/2006/relationships/image" Target="../media/image93.wmf"/><Relationship Id="rId57" Type="http://schemas.openxmlformats.org/officeDocument/2006/relationships/image" Target="../media/image97.wmf"/><Relationship Id="rId61" Type="http://schemas.openxmlformats.org/officeDocument/2006/relationships/oleObject" Target="../embeddings/oleObject111.bin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80.wmf"/><Relationship Id="rId31" Type="http://schemas.openxmlformats.org/officeDocument/2006/relationships/image" Target="../media/image85.wmf"/><Relationship Id="rId44" Type="http://schemas.openxmlformats.org/officeDocument/2006/relationships/image" Target="../media/image91.wmf"/><Relationship Id="rId52" Type="http://schemas.openxmlformats.org/officeDocument/2006/relationships/oleObject" Target="../embeddings/oleObject106.bin"/><Relationship Id="rId60" Type="http://schemas.openxmlformats.org/officeDocument/2006/relationships/oleObject" Target="../embeddings/oleObject110.bin"/><Relationship Id="rId65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8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6.bin"/><Relationship Id="rId22" Type="http://schemas.openxmlformats.org/officeDocument/2006/relationships/oleObject" Target="../embeddings/oleObject90.bin"/><Relationship Id="rId27" Type="http://schemas.openxmlformats.org/officeDocument/2006/relationships/image" Target="../media/image83.wmf"/><Relationship Id="rId30" Type="http://schemas.openxmlformats.org/officeDocument/2006/relationships/oleObject" Target="../embeddings/oleObject94.bin"/><Relationship Id="rId35" Type="http://schemas.openxmlformats.org/officeDocument/2006/relationships/oleObject" Target="../embeddings/oleObject97.bin"/><Relationship Id="rId43" Type="http://schemas.openxmlformats.org/officeDocument/2006/relationships/oleObject" Target="../embeddings/oleObject101.bin"/><Relationship Id="rId48" Type="http://schemas.openxmlformats.org/officeDocument/2006/relationships/oleObject" Target="../embeddings/oleObject104.bin"/><Relationship Id="rId56" Type="http://schemas.openxmlformats.org/officeDocument/2006/relationships/oleObject" Target="../embeddings/oleObject108.bin"/><Relationship Id="rId64" Type="http://schemas.openxmlformats.org/officeDocument/2006/relationships/image" Target="../media/image100.wmf"/><Relationship Id="rId8" Type="http://schemas.openxmlformats.org/officeDocument/2006/relationships/oleObject" Target="../embeddings/oleObject83.bin"/><Relationship Id="rId51" Type="http://schemas.openxmlformats.org/officeDocument/2006/relationships/image" Target="../media/image94.wmf"/><Relationship Id="rId3" Type="http://schemas.openxmlformats.org/officeDocument/2006/relationships/notesSlide" Target="../notesSlides/notesSlide8.xml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79.wmf"/><Relationship Id="rId25" Type="http://schemas.openxmlformats.org/officeDocument/2006/relationships/image" Target="../media/image82.wmf"/><Relationship Id="rId33" Type="http://schemas.openxmlformats.org/officeDocument/2006/relationships/image" Target="../media/image86.wmf"/><Relationship Id="rId38" Type="http://schemas.openxmlformats.org/officeDocument/2006/relationships/image" Target="../media/image88.wmf"/><Relationship Id="rId46" Type="http://schemas.openxmlformats.org/officeDocument/2006/relationships/image" Target="../media/image92.wmf"/><Relationship Id="rId59" Type="http://schemas.openxmlformats.org/officeDocument/2006/relationships/image" Target="../media/image9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1.2</a:t>
            </a:r>
            <a:br>
              <a:rPr lang="en-CA" dirty="0" smtClean="0"/>
            </a:br>
            <a:r>
              <a:rPr lang="en-CA" dirty="0" smtClean="0"/>
              <a:t>Multiplying Integers with Area Model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16812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 smtClean="0">
                <a:latin typeface="Arial" charset="0"/>
                <a:hlinkClick r:id="rId3"/>
              </a:rPr>
              <a:t>www.BCMath.ca</a:t>
            </a: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137478"/>
            <a:ext cx="7226300" cy="601662"/>
          </a:xfrm>
        </p:spPr>
        <p:txBody>
          <a:bodyPr/>
          <a:lstStyle/>
          <a:p>
            <a:r>
              <a:rPr lang="en-CA" dirty="0" err="1" smtClean="0"/>
              <a:t>Warmup</a:t>
            </a:r>
            <a:r>
              <a:rPr lang="en-CA" dirty="0" smtClean="0"/>
              <a:t>: Evaluate the following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631825" y="927100"/>
          <a:ext cx="9699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4" imgW="317160" imgH="177480" progId="Equation.DSMT4">
                  <p:embed/>
                </p:oleObj>
              </mc:Choice>
              <mc:Fallback>
                <p:oleObj name="Equation" r:id="rId4" imgW="317160" imgH="17748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927100"/>
                        <a:ext cx="96996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963613"/>
              </p:ext>
            </p:extLst>
          </p:nvPr>
        </p:nvGraphicFramePr>
        <p:xfrm>
          <a:off x="692150" y="2743200"/>
          <a:ext cx="977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43200"/>
                        <a:ext cx="9779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613674"/>
              </p:ext>
            </p:extLst>
          </p:nvPr>
        </p:nvGraphicFramePr>
        <p:xfrm>
          <a:off x="587375" y="4724400"/>
          <a:ext cx="117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"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4724400"/>
                        <a:ext cx="117316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109847"/>
              </p:ext>
            </p:extLst>
          </p:nvPr>
        </p:nvGraphicFramePr>
        <p:xfrm>
          <a:off x="4502150" y="914400"/>
          <a:ext cx="9398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Equation" r:id="rId10" imgW="304560" imgH="177480" progId="Equation.DSMT4">
                  <p:embed/>
                </p:oleObj>
              </mc:Choice>
              <mc:Fallback>
                <p:oleObj name="Equation" r:id="rId10" imgW="304560" imgH="17748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914400"/>
                        <a:ext cx="93980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027499"/>
              </p:ext>
            </p:extLst>
          </p:nvPr>
        </p:nvGraphicFramePr>
        <p:xfrm>
          <a:off x="4078288" y="2627313"/>
          <a:ext cx="187642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Equation" r:id="rId12" imgW="609480" imgH="253800" progId="Equation.DSMT4">
                  <p:embed/>
                </p:oleObj>
              </mc:Choice>
              <mc:Fallback>
                <p:oleObj name="Equation" r:id="rId12" imgW="609480" imgH="25380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2627313"/>
                        <a:ext cx="1876425" cy="779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88884"/>
              </p:ext>
            </p:extLst>
          </p:nvPr>
        </p:nvGraphicFramePr>
        <p:xfrm>
          <a:off x="4221163" y="4606925"/>
          <a:ext cx="16033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14" imgW="520560" imgH="253800" progId="Equation.DSMT4">
                  <p:embed/>
                </p:oleObj>
              </mc:Choice>
              <mc:Fallback>
                <p:oleObj name="Equation" r:id="rId14" imgW="520560" imgH="25380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163" y="4606925"/>
                        <a:ext cx="1603375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1773237" y="914400"/>
          <a:ext cx="9699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16" imgW="317160" imgH="164880" progId="Equation.DSMT4">
                  <p:embed/>
                </p:oleObj>
              </mc:Choice>
              <mc:Fallback>
                <p:oleObj name="Equation" r:id="rId16" imgW="317160" imgH="16488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7" y="914400"/>
                        <a:ext cx="96996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1773237" y="2749550"/>
          <a:ext cx="96996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7" y="2749550"/>
                        <a:ext cx="969963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1849438" y="4724400"/>
          <a:ext cx="9699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" name="Equation" r:id="rId20" imgW="317160" imgH="164880" progId="Equation.DSMT4">
                  <p:embed/>
                </p:oleObj>
              </mc:Choice>
              <mc:Fallback>
                <p:oleObj name="Equation" r:id="rId20" imgW="317160" imgH="16488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4724400"/>
                        <a:ext cx="969962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5562600" y="939800"/>
          <a:ext cx="9699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" name="Equation" r:id="rId22" imgW="317160" imgH="164880" progId="Equation.DSMT4">
                  <p:embed/>
                </p:oleObj>
              </mc:Choice>
              <mc:Fallback>
                <p:oleObj name="Equation" r:id="rId22" imgW="317160" imgH="16488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939800"/>
                        <a:ext cx="96996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5829300" y="2749550"/>
          <a:ext cx="12414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" name="Equation" r:id="rId24" imgW="406080" imgH="177480" progId="Equation.DSMT4">
                  <p:embed/>
                </p:oleObj>
              </mc:Choice>
              <mc:Fallback>
                <p:oleObj name="Equation" r:id="rId24" imgW="406080" imgH="17748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749550"/>
                        <a:ext cx="124142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987922"/>
              </p:ext>
            </p:extLst>
          </p:nvPr>
        </p:nvGraphicFramePr>
        <p:xfrm>
          <a:off x="5867400" y="4724400"/>
          <a:ext cx="12414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" name="Equation" r:id="rId26" imgW="406080" imgH="177480" progId="Equation.DSMT4">
                  <p:embed/>
                </p:oleObj>
              </mc:Choice>
              <mc:Fallback>
                <p:oleObj name="Equation" r:id="rId26" imgW="406080" imgH="17748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724400"/>
                        <a:ext cx="124142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8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893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I) Review of a Rectangle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914400"/>
            <a:ext cx="8686800" cy="914400"/>
          </a:xfrm>
        </p:spPr>
        <p:txBody>
          <a:bodyPr/>
          <a:lstStyle/>
          <a:p>
            <a:r>
              <a:rPr lang="en-CA" dirty="0" smtClean="0"/>
              <a:t>When we multiply the lengths of two sides of a rectangle, the product is the area of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352550" y="2514600"/>
            <a:ext cx="3657600" cy="1828800"/>
          </a:xfrm>
          <a:prstGeom prst="rect">
            <a:avLst/>
          </a:prstGeom>
          <a:solidFill>
            <a:srgbClr val="00B0F0">
              <a:alpha val="5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>
            <a:off x="1352550" y="3429000"/>
            <a:ext cx="3657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52550" y="2971800"/>
            <a:ext cx="3657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352550" y="3886200"/>
            <a:ext cx="3657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2"/>
            <a:endCxn id="4" idx="0"/>
          </p:cNvCxnSpPr>
          <p:nvPr/>
        </p:nvCxnSpPr>
        <p:spPr>
          <a:xfrm flipV="1">
            <a:off x="31813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0957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5529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6385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7241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2669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809750" y="2514600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81821"/>
              </p:ext>
            </p:extLst>
          </p:nvPr>
        </p:nvGraphicFramePr>
        <p:xfrm>
          <a:off x="2549979" y="1981200"/>
          <a:ext cx="1240971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" name="Equation" r:id="rId4" imgW="457200" imgH="177480" progId="Equation.DSMT4">
                  <p:embed/>
                </p:oleObj>
              </mc:Choice>
              <mc:Fallback>
                <p:oleObj name="Equation" r:id="rId4" imgW="457200" imgH="17748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979" y="1981200"/>
                        <a:ext cx="1240971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688411"/>
              </p:ext>
            </p:extLst>
          </p:nvPr>
        </p:nvGraphicFramePr>
        <p:xfrm>
          <a:off x="76200" y="3175000"/>
          <a:ext cx="12763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" name="Equation" r:id="rId6" imgW="469800" imgH="177480" progId="Equation.DSMT4">
                  <p:embed/>
                </p:oleObj>
              </mc:Choice>
              <mc:Fallback>
                <p:oleObj name="Equation" r:id="rId6" imgW="469800" imgH="17748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175000"/>
                        <a:ext cx="127635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10200" y="1524000"/>
            <a:ext cx="2935419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Suppose the length is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8 units long and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width is 4 units long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10200" y="2667000"/>
            <a:ext cx="3145413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If we multiply them</a:t>
            </a:r>
          </a:p>
          <a:p>
            <a:r>
              <a:rPr lang="en-CA" sz="2100" dirty="0" smtClean="0">
                <a:solidFill>
                  <a:srgbClr val="FF0000"/>
                </a:solidFill>
              </a:rPr>
              <a:t>the product will be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area of the rectangle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10200" y="3733800"/>
            <a:ext cx="2784737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Inside the rectangle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we will have 32 little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squares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884211"/>
              </p:ext>
            </p:extLst>
          </p:nvPr>
        </p:nvGraphicFramePr>
        <p:xfrm>
          <a:off x="1371600" y="4648200"/>
          <a:ext cx="120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" name="Equation" r:id="rId8" imgW="444240" imgH="177480" progId="Equation.DSMT4">
                  <p:embed/>
                </p:oleObj>
              </mc:Choice>
              <mc:Fallback>
                <p:oleObj name="Equation" r:id="rId8" imgW="444240" imgH="17748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648200"/>
                        <a:ext cx="120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203078"/>
              </p:ext>
            </p:extLst>
          </p:nvPr>
        </p:nvGraphicFramePr>
        <p:xfrm>
          <a:off x="2590800" y="4572000"/>
          <a:ext cx="1619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" name="Equation" r:id="rId10" imgW="596880" imgH="203040" progId="Equation.DSMT4">
                  <p:embed/>
                </p:oleObj>
              </mc:Choice>
              <mc:Fallback>
                <p:oleObj name="Equation" r:id="rId10" imgW="596880" imgH="20304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572000"/>
                        <a:ext cx="16192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76200" y="5334000"/>
            <a:ext cx="86868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So the product of two integers can be represented by the </a:t>
            </a:r>
            <a:r>
              <a:rPr lang="en-CA" i="1" dirty="0" smtClean="0">
                <a:solidFill>
                  <a:srgbClr val="FF0000"/>
                </a:solidFill>
              </a:rPr>
              <a:t>“AREA”</a:t>
            </a:r>
            <a:r>
              <a:rPr lang="en-CA" dirty="0" smtClean="0"/>
              <a:t> of a rectangle</a:t>
            </a:r>
            <a:endParaRPr lang="en-CA" dirty="0"/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2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358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20" grpId="0"/>
      <p:bldP spid="21" grpId="0"/>
      <p:bldP spid="2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en-CA" dirty="0" smtClean="0"/>
              <a:t>Ex: find the AREA of each shape: 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81000" y="1066800"/>
            <a:ext cx="2194560" cy="1371600"/>
          </a:xfrm>
          <a:prstGeom prst="rect">
            <a:avLst/>
          </a:prstGeom>
          <a:solidFill>
            <a:srgbClr val="00B0F0">
              <a:alpha val="5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4892040" y="1078548"/>
            <a:ext cx="3566160" cy="822960"/>
          </a:xfrm>
          <a:prstGeom prst="rect">
            <a:avLst/>
          </a:prstGeom>
          <a:solidFill>
            <a:srgbClr val="00B0F0">
              <a:alpha val="5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685800" y="3581400"/>
            <a:ext cx="1371600" cy="3017520"/>
          </a:xfrm>
          <a:prstGeom prst="rect">
            <a:avLst/>
          </a:prstGeom>
          <a:solidFill>
            <a:srgbClr val="00B0F0">
              <a:alpha val="5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81000" y="2438400"/>
            <a:ext cx="21945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81000" y="2161032"/>
            <a:ext cx="21945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81000" y="1883664"/>
            <a:ext cx="21945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96240" y="1609344"/>
            <a:ext cx="21945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7056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94488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49352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76784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04216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316480" y="1066800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81000" y="1335024"/>
            <a:ext cx="21945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892040" y="1349820"/>
            <a:ext cx="3566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4892040" y="1624140"/>
            <a:ext cx="3566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876800" y="1901508"/>
            <a:ext cx="3566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894386" y="1078548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166360" y="1072674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438334" y="10668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710308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982282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6254256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6526230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798204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7070178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7342152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7614126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886100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158074" y="1075500"/>
            <a:ext cx="0" cy="8288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960120" y="3584448"/>
            <a:ext cx="0" cy="30175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234440" y="3584448"/>
            <a:ext cx="0" cy="30175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1493520" y="3584448"/>
            <a:ext cx="0" cy="30175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67840" y="3584448"/>
            <a:ext cx="0" cy="30175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685800" y="3578352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670560" y="3849624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667512" y="4123944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667512" y="4398264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667512" y="4672584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667512" y="4946904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667512" y="5221224"/>
            <a:ext cx="1371600" cy="9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667512" y="5495544"/>
            <a:ext cx="1371600" cy="9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667512" y="5769864"/>
            <a:ext cx="1371600" cy="9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667512" y="6044184"/>
            <a:ext cx="1371600" cy="9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667512" y="6318504"/>
            <a:ext cx="1371600" cy="9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3766626" y="4642104"/>
            <a:ext cx="1920240" cy="1097280"/>
          </a:xfrm>
          <a:prstGeom prst="rect">
            <a:avLst/>
          </a:prstGeom>
          <a:solidFill>
            <a:srgbClr val="00B0F0">
              <a:alpha val="5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8" name="Rectangle 67"/>
          <p:cNvSpPr/>
          <p:nvPr/>
        </p:nvSpPr>
        <p:spPr>
          <a:xfrm>
            <a:off x="5686866" y="5190744"/>
            <a:ext cx="1371600" cy="548640"/>
          </a:xfrm>
          <a:prstGeom prst="rect">
            <a:avLst/>
          </a:prstGeom>
          <a:solidFill>
            <a:srgbClr val="00B0F0">
              <a:alpha val="5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4038600" y="4645152"/>
            <a:ext cx="0" cy="1097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4312920" y="4645152"/>
            <a:ext cx="0" cy="1097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587240" y="4645152"/>
            <a:ext cx="0" cy="1097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4861560" y="4645152"/>
            <a:ext cx="0" cy="1097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5138226" y="4645152"/>
            <a:ext cx="0" cy="1097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5406672" y="4642104"/>
            <a:ext cx="0" cy="1094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5961186" y="5193792"/>
            <a:ext cx="0" cy="5486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6235506" y="5193792"/>
            <a:ext cx="0" cy="5486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6512172" y="5193792"/>
            <a:ext cx="0" cy="5486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786492" y="5193792"/>
            <a:ext cx="0" cy="5486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3775992" y="5474208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3767328" y="5202936"/>
            <a:ext cx="19202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3767328" y="4928616"/>
            <a:ext cx="19202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5128380" y="3272028"/>
            <a:ext cx="558486" cy="1400556"/>
            <a:chOff x="6466452" y="2657856"/>
            <a:chExt cx="558486" cy="1400556"/>
          </a:xfrm>
        </p:grpSpPr>
        <p:sp>
          <p:nvSpPr>
            <p:cNvPr id="69" name="Rectangle 68"/>
            <p:cNvSpPr/>
            <p:nvPr/>
          </p:nvSpPr>
          <p:spPr>
            <a:xfrm rot="5400000">
              <a:off x="6054972" y="3069336"/>
              <a:ext cx="1371600" cy="548640"/>
            </a:xfrm>
            <a:prstGeom prst="rect">
              <a:avLst/>
            </a:prstGeom>
            <a:solidFill>
              <a:srgbClr val="00B0F0">
                <a:alpha val="5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H="1">
              <a:off x="6475818" y="3767328"/>
              <a:ext cx="5486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6476298" y="3493008"/>
              <a:ext cx="5486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6476298" y="3218688"/>
              <a:ext cx="5486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>
              <a:off x="6476298" y="2944368"/>
              <a:ext cx="5486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endCxn id="69" idx="1"/>
            </p:cNvCxnSpPr>
            <p:nvPr/>
          </p:nvCxnSpPr>
          <p:spPr>
            <a:xfrm flipV="1">
              <a:off x="6740772" y="2657856"/>
              <a:ext cx="0" cy="14005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85890"/>
              </p:ext>
            </p:extLst>
          </p:nvPr>
        </p:nvGraphicFramePr>
        <p:xfrm>
          <a:off x="685800" y="2576513"/>
          <a:ext cx="11731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4"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76513"/>
                        <a:ext cx="11731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744601"/>
              </p:ext>
            </p:extLst>
          </p:nvPr>
        </p:nvGraphicFramePr>
        <p:xfrm>
          <a:off x="1889760" y="2499868"/>
          <a:ext cx="1619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Equation" r:id="rId6" imgW="596880" imgH="203040" progId="Equation.DSMT4">
                  <p:embed/>
                </p:oleObj>
              </mc:Choice>
              <mc:Fallback>
                <p:oleObj name="Equation" r:id="rId6" imgW="596880" imgH="20304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760" y="2499868"/>
                        <a:ext cx="16192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158262"/>
              </p:ext>
            </p:extLst>
          </p:nvPr>
        </p:nvGraphicFramePr>
        <p:xfrm>
          <a:off x="5334000" y="2028508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Equation" r:id="rId8" imgW="495000" imgH="177480" progId="Equation.DSMT4">
                  <p:embed/>
                </p:oleObj>
              </mc:Choice>
              <mc:Fallback>
                <p:oleObj name="Equation" r:id="rId8" imgW="495000" imgH="17748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028508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679793"/>
              </p:ext>
            </p:extLst>
          </p:nvPr>
        </p:nvGraphicFramePr>
        <p:xfrm>
          <a:off x="6688138" y="1978025"/>
          <a:ext cx="1620837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Equation" r:id="rId10" imgW="596880" imgH="203040" progId="Equation.DSMT4">
                  <p:embed/>
                </p:oleObj>
              </mc:Choice>
              <mc:Fallback>
                <p:oleObj name="Equation" r:id="rId10" imgW="596880" imgH="20304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1978025"/>
                        <a:ext cx="1620837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32775"/>
              </p:ext>
            </p:extLst>
          </p:nvPr>
        </p:nvGraphicFramePr>
        <p:xfrm>
          <a:off x="2120900" y="607060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" name="Equation" r:id="rId12" imgW="495000" imgH="177480" progId="Equation.DSMT4">
                  <p:embed/>
                </p:oleObj>
              </mc:Choice>
              <mc:Fallback>
                <p:oleObj name="Equation" r:id="rId12" imgW="495000" imgH="17748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6070600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552548"/>
              </p:ext>
            </p:extLst>
          </p:nvPr>
        </p:nvGraphicFramePr>
        <p:xfrm>
          <a:off x="3425825" y="5994400"/>
          <a:ext cx="158591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Equation" r:id="rId14" imgW="583920" imgH="203040" progId="Equation.DSMT4">
                  <p:embed/>
                </p:oleObj>
              </mc:Choice>
              <mc:Fallback>
                <p:oleObj name="Equation" r:id="rId14" imgW="583920" imgH="20304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5994400"/>
                        <a:ext cx="1585913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0857"/>
              </p:ext>
            </p:extLst>
          </p:nvPr>
        </p:nvGraphicFramePr>
        <p:xfrm>
          <a:off x="4602745" y="3933825"/>
          <a:ext cx="13795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Equation" r:id="rId16" imgW="507960" imgH="164880" progId="Equation.DSMT4">
                  <p:embed/>
                </p:oleObj>
              </mc:Choice>
              <mc:Fallback>
                <p:oleObj name="Equation" r:id="rId16" imgW="507960" imgH="164880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745" y="3933825"/>
                        <a:ext cx="1379537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617044"/>
              </p:ext>
            </p:extLst>
          </p:nvPr>
        </p:nvGraphicFramePr>
        <p:xfrm>
          <a:off x="6018795" y="3856037"/>
          <a:ext cx="15859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Equation" r:id="rId18" imgW="583920" imgH="203040" progId="Equation.DSMT4">
                  <p:embed/>
                </p:oleObj>
              </mc:Choice>
              <mc:Fallback>
                <p:oleObj name="Equation" r:id="rId18" imgW="583920" imgH="203040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795" y="3856037"/>
                        <a:ext cx="1585912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0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481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0.10538 0.137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60" y="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II) Multiplying Two Digit Integers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382000" cy="2667000"/>
          </a:xfrm>
        </p:spPr>
        <p:txBody>
          <a:bodyPr/>
          <a:lstStyle/>
          <a:p>
            <a:r>
              <a:rPr lang="en-CA" dirty="0" smtClean="0"/>
              <a:t>When multiplying a single digit number with a two digit number, split the two digit into a sum of two numbers</a:t>
            </a:r>
          </a:p>
          <a:p>
            <a:r>
              <a:rPr lang="en-CA" dirty="0" smtClean="0"/>
              <a:t>Split the 15 to two numbers that are easy to multiply</a:t>
            </a:r>
          </a:p>
          <a:p>
            <a:r>
              <a:rPr lang="en-CA" dirty="0" smtClean="0"/>
              <a:t>The area of each rectangle is much easier to find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997550"/>
              </p:ext>
            </p:extLst>
          </p:nvPr>
        </p:nvGraphicFramePr>
        <p:xfrm>
          <a:off x="3581400" y="3170155"/>
          <a:ext cx="816726" cy="589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0" name="Equation" r:id="rId4" imgW="228600" imgH="164880" progId="Equation.DSMT4">
                  <p:embed/>
                </p:oleObj>
              </mc:Choice>
              <mc:Fallback>
                <p:oleObj name="Equation" r:id="rId4" imgW="228600" imgH="164880" progId="Equation.DSMT4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170155"/>
                        <a:ext cx="816726" cy="5890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798467"/>
              </p:ext>
            </p:extLst>
          </p:nvPr>
        </p:nvGraphicFramePr>
        <p:xfrm>
          <a:off x="4319588" y="31242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1" name="Equation" r:id="rId6" imgW="177480" imgH="177480" progId="Equation.DSMT4">
                  <p:embed/>
                </p:oleObj>
              </mc:Choice>
              <mc:Fallback>
                <p:oleObj name="Equation" r:id="rId6" imgW="177480" imgH="177480" progId="Equation.DSMT4">
                  <p:embed/>
                  <p:pic>
                    <p:nvPicPr>
                      <p:cNvPr id="0" name="Picture 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3124200"/>
                        <a:ext cx="635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295400" y="4419600"/>
            <a:ext cx="4114800" cy="1920240"/>
          </a:xfrm>
          <a:prstGeom prst="rect">
            <a:avLst/>
          </a:prstGeom>
          <a:solidFill>
            <a:srgbClr val="00B0F0">
              <a:alpha val="8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01030"/>
              </p:ext>
            </p:extLst>
          </p:nvPr>
        </p:nvGraphicFramePr>
        <p:xfrm>
          <a:off x="762000" y="5105400"/>
          <a:ext cx="45402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2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0" name="Picture 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105400"/>
                        <a:ext cx="454025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802208"/>
              </p:ext>
            </p:extLst>
          </p:nvPr>
        </p:nvGraphicFramePr>
        <p:xfrm>
          <a:off x="2971800" y="3860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3" name="Equation" r:id="rId10" imgW="177480" imgH="177480" progId="Equation.DSMT4">
                  <p:embed/>
                </p:oleObj>
              </mc:Choice>
              <mc:Fallback>
                <p:oleObj name="Equation" r:id="rId10" imgW="177480" imgH="177480" progId="Equation.DSMT4">
                  <p:embed/>
                  <p:pic>
                    <p:nvPicPr>
                      <p:cNvPr id="0" name="Picture 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60800"/>
                        <a:ext cx="635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156972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4404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11836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9268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6670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4132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1564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48996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76428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386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1292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8724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6156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3588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295400" y="6339840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295400" y="6068568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295400" y="5791200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295400" y="5513832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295400" y="5236464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1295400" y="4959096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295400" y="4681728"/>
            <a:ext cx="411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305742"/>
              </p:ext>
            </p:extLst>
          </p:nvPr>
        </p:nvGraphicFramePr>
        <p:xfrm>
          <a:off x="4281488" y="3055938"/>
          <a:ext cx="1814512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4" name="Equation" r:id="rId11" imgW="507960" imgH="253800" progId="Equation.DSMT4">
                  <p:embed/>
                </p:oleObj>
              </mc:Choice>
              <mc:Fallback>
                <p:oleObj name="Equation" r:id="rId11" imgW="507960" imgH="253800" progId="Equation.DSMT4">
                  <p:embed/>
                  <p:pic>
                    <p:nvPicPr>
                      <p:cNvPr id="0" name="Picture 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8" y="3055938"/>
                        <a:ext cx="1814512" cy="906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400489"/>
              </p:ext>
            </p:extLst>
          </p:nvPr>
        </p:nvGraphicFramePr>
        <p:xfrm>
          <a:off x="3584575" y="3144838"/>
          <a:ext cx="45402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5" name="Equation" r:id="rId13" imgW="126720" imgH="164880" progId="Equation.DSMT4">
                  <p:embed/>
                </p:oleObj>
              </mc:Choice>
              <mc:Fallback>
                <p:oleObj name="Equation" r:id="rId13" imgW="126720" imgH="164880" progId="Equation.DSMT4">
                  <p:embed/>
                  <p:pic>
                    <p:nvPicPr>
                      <p:cNvPr id="0" name="Picture 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3144838"/>
                        <a:ext cx="454025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662831"/>
              </p:ext>
            </p:extLst>
          </p:nvPr>
        </p:nvGraphicFramePr>
        <p:xfrm>
          <a:off x="4318000" y="31242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6"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124200"/>
                        <a:ext cx="635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76"/>
          <p:cNvGrpSpPr/>
          <p:nvPr/>
        </p:nvGrpSpPr>
        <p:grpSpPr>
          <a:xfrm>
            <a:off x="1295400" y="4419600"/>
            <a:ext cx="2743200" cy="1920240"/>
            <a:chOff x="-1524000" y="2133600"/>
            <a:chExt cx="2743200" cy="1920240"/>
          </a:xfrm>
        </p:grpSpPr>
        <p:sp>
          <p:nvSpPr>
            <p:cNvPr id="38" name="Rectangle 37"/>
            <p:cNvSpPr/>
            <p:nvPr/>
          </p:nvSpPr>
          <p:spPr>
            <a:xfrm>
              <a:off x="-1524000" y="2133600"/>
              <a:ext cx="2743200" cy="1920240"/>
            </a:xfrm>
            <a:prstGeom prst="rect">
              <a:avLst/>
            </a:prstGeom>
            <a:solidFill>
              <a:srgbClr val="00B0F0">
                <a:alpha val="8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-124968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-97536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-70104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-42672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-15240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2192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9624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7056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944880" y="2133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-1524000" y="4053840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-1524000" y="3782568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-1524000" y="3505200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-1524000" y="3227832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-1524000" y="2950464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-1524000" y="2673096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-1524000" y="2395728"/>
              <a:ext cx="2743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4038600" y="4419600"/>
            <a:ext cx="1371600" cy="1920240"/>
            <a:chOff x="6858000" y="4419600"/>
            <a:chExt cx="1371600" cy="1920240"/>
          </a:xfrm>
        </p:grpSpPr>
        <p:sp>
          <p:nvSpPr>
            <p:cNvPr id="37" name="Rectangle 36"/>
            <p:cNvSpPr/>
            <p:nvPr/>
          </p:nvSpPr>
          <p:spPr>
            <a:xfrm>
              <a:off x="6858000" y="4419600"/>
              <a:ext cx="1371600" cy="1920240"/>
            </a:xfrm>
            <a:prstGeom prst="rect">
              <a:avLst/>
            </a:prstGeom>
            <a:solidFill>
              <a:srgbClr val="00B0F0">
                <a:alpha val="8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6858000" y="4419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7132320" y="4419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406640" y="4419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7680960" y="4419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955280" y="4419600"/>
              <a:ext cx="0" cy="19202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6858000" y="6062472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 flipV="1">
              <a:off x="6858000" y="5791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 flipV="1">
              <a:off x="6858000" y="5519928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 flipV="1">
              <a:off x="6858000" y="5248656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6858000" y="4977384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 flipV="1">
              <a:off x="6858000" y="4706112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009914"/>
              </p:ext>
            </p:extLst>
          </p:nvPr>
        </p:nvGraphicFramePr>
        <p:xfrm>
          <a:off x="2219325" y="3862388"/>
          <a:ext cx="32670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7" name="Equation" r:id="rId15" imgW="914400" imgH="177480" progId="Equation.DSMT4">
                  <p:embed/>
                </p:oleObj>
              </mc:Choice>
              <mc:Fallback>
                <p:oleObj name="Equation" r:id="rId15" imgW="914400" imgH="17748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3862388"/>
                        <a:ext cx="326707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719806"/>
              </p:ext>
            </p:extLst>
          </p:nvPr>
        </p:nvGraphicFramePr>
        <p:xfrm>
          <a:off x="2101811" y="4772025"/>
          <a:ext cx="1174789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8" name="Equation" r:id="rId17" imgW="190440" imgH="177480" progId="Equation.DSMT4">
                  <p:embed/>
                </p:oleObj>
              </mc:Choice>
              <mc:Fallback>
                <p:oleObj name="Equation" r:id="rId17" imgW="190440" imgH="177480" progId="Equation.DSMT4">
                  <p:embed/>
                  <p:pic>
                    <p:nvPicPr>
                      <p:cNvPr id="0" name="Picture 5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11" y="4772025"/>
                        <a:ext cx="1174789" cy="1095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182445"/>
              </p:ext>
            </p:extLst>
          </p:nvPr>
        </p:nvGraphicFramePr>
        <p:xfrm>
          <a:off x="4616411" y="4724400"/>
          <a:ext cx="1174789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9" name="Equation" r:id="rId19" imgW="190440" imgH="177480" progId="Equation.DSMT4">
                  <p:embed/>
                </p:oleObj>
              </mc:Choice>
              <mc:Fallback>
                <p:oleObj name="Equation" r:id="rId19" imgW="190440" imgH="177480" progId="Equation.DSMT4">
                  <p:embed/>
                  <p:pic>
                    <p:nvPicPr>
                      <p:cNvPr id="0" name="Picture 5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11" y="4724400"/>
                        <a:ext cx="1174789" cy="1095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949054"/>
              </p:ext>
            </p:extLst>
          </p:nvPr>
        </p:nvGraphicFramePr>
        <p:xfrm>
          <a:off x="5803900" y="4724400"/>
          <a:ext cx="234950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0"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0" name="Picture 5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724400"/>
                        <a:ext cx="2349500" cy="1095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176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-0.30851 0.276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34" y="1381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L -0.14861 0.1092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31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0.05833 -0.00231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15962"/>
          </a:xfrm>
        </p:spPr>
        <p:txBody>
          <a:bodyPr/>
          <a:lstStyle/>
          <a:p>
            <a:r>
              <a:rPr lang="en-CA" dirty="0" smtClean="0"/>
              <a:t>Ex: Find the product using the area model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539210"/>
              </p:ext>
            </p:extLst>
          </p:nvPr>
        </p:nvGraphicFramePr>
        <p:xfrm>
          <a:off x="971550" y="1066800"/>
          <a:ext cx="1314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4" name="Equation" r:id="rId4" imgW="368280" imgH="177480" progId="Equation.DSMT4">
                  <p:embed/>
                </p:oleObj>
              </mc:Choice>
              <mc:Fallback>
                <p:oleObj name="Equation" r:id="rId4" imgW="368280" imgH="177480" progId="Equation.DSMT4">
                  <p:embed/>
                  <p:pic>
                    <p:nvPicPr>
                      <p:cNvPr id="0" name="Picture 1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066800"/>
                        <a:ext cx="131445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201029"/>
              </p:ext>
            </p:extLst>
          </p:nvPr>
        </p:nvGraphicFramePr>
        <p:xfrm>
          <a:off x="5354638" y="1117600"/>
          <a:ext cx="14509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5" name="Equation" r:id="rId6" imgW="406080" imgH="177480" progId="Equation.DSMT4">
                  <p:embed/>
                </p:oleObj>
              </mc:Choice>
              <mc:Fallback>
                <p:oleObj name="Equation" r:id="rId6" imgW="406080" imgH="177480" progId="Equation.DSMT4">
                  <p:embed/>
                  <p:pic>
                    <p:nvPicPr>
                      <p:cNvPr id="0" name="Picture 1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1117600"/>
                        <a:ext cx="14509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326843"/>
              </p:ext>
            </p:extLst>
          </p:nvPr>
        </p:nvGraphicFramePr>
        <p:xfrm>
          <a:off x="989012" y="3860800"/>
          <a:ext cx="14493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6" name="Equation" r:id="rId8" imgW="406080" imgH="177480" progId="Equation.DSMT4">
                  <p:embed/>
                </p:oleObj>
              </mc:Choice>
              <mc:Fallback>
                <p:oleObj name="Equation" r:id="rId8" imgW="406080" imgH="177480" progId="Equation.DSMT4">
                  <p:embed/>
                  <p:pic>
                    <p:nvPicPr>
                      <p:cNvPr id="0" name="Picture 1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2" y="3860800"/>
                        <a:ext cx="14493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906146"/>
              </p:ext>
            </p:extLst>
          </p:nvPr>
        </p:nvGraphicFramePr>
        <p:xfrm>
          <a:off x="5395912" y="3835400"/>
          <a:ext cx="14049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" name="Equation" r:id="rId10" imgW="393480" imgH="177480" progId="Equation.DSMT4">
                  <p:embed/>
                </p:oleObj>
              </mc:Choice>
              <mc:Fallback>
                <p:oleObj name="Equation" r:id="rId10" imgW="393480" imgH="177480" progId="Equation.DSMT4">
                  <p:embed/>
                  <p:pic>
                    <p:nvPicPr>
                      <p:cNvPr id="0" name="Picture 1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912" y="3835400"/>
                        <a:ext cx="140493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" y="2286000"/>
            <a:ext cx="2362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457200" y="2286000"/>
            <a:ext cx="1600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2057400" y="2286000"/>
            <a:ext cx="7620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51844"/>
              </p:ext>
            </p:extLst>
          </p:nvPr>
        </p:nvGraphicFramePr>
        <p:xfrm>
          <a:off x="76200" y="2641600"/>
          <a:ext cx="4079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8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Picture 1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641600"/>
                        <a:ext cx="40798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058502"/>
              </p:ext>
            </p:extLst>
          </p:nvPr>
        </p:nvGraphicFramePr>
        <p:xfrm>
          <a:off x="1295400" y="17272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9"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27200"/>
                        <a:ext cx="635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405575"/>
              </p:ext>
            </p:extLst>
          </p:nvPr>
        </p:nvGraphicFramePr>
        <p:xfrm>
          <a:off x="900112" y="1752600"/>
          <a:ext cx="19954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" name="Equation" r:id="rId16" imgW="558720" imgH="177480" progId="Equation.DSMT4">
                  <p:embed/>
                </p:oleObj>
              </mc:Choice>
              <mc:Fallback>
                <p:oleObj name="Equation" r:id="rId16" imgW="558720" imgH="17748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2" y="1752600"/>
                        <a:ext cx="19954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067527"/>
              </p:ext>
            </p:extLst>
          </p:nvPr>
        </p:nvGraphicFramePr>
        <p:xfrm>
          <a:off x="995362" y="2413000"/>
          <a:ext cx="6810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1" name="Equation" r:id="rId18" imgW="190440" imgH="177480" progId="Equation.DSMT4">
                  <p:embed/>
                </p:oleObj>
              </mc:Choice>
              <mc:Fallback>
                <p:oleObj name="Equation" r:id="rId18" imgW="190440" imgH="17748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2" y="2413000"/>
                        <a:ext cx="681038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265712"/>
              </p:ext>
            </p:extLst>
          </p:nvPr>
        </p:nvGraphicFramePr>
        <p:xfrm>
          <a:off x="2362200" y="2438400"/>
          <a:ext cx="7270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2" name="Equation" r:id="rId20" imgW="203040" imgH="164880" progId="Equation.DSMT4">
                  <p:embed/>
                </p:oleObj>
              </mc:Choice>
              <mc:Fallback>
                <p:oleObj name="Equation" r:id="rId20" imgW="203040" imgH="164880" progId="Equation.DSMT4">
                  <p:embed/>
                  <p:pic>
                    <p:nvPicPr>
                      <p:cNvPr id="0" name="Picture 1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438400"/>
                        <a:ext cx="727075" cy="5905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567565"/>
              </p:ext>
            </p:extLst>
          </p:nvPr>
        </p:nvGraphicFramePr>
        <p:xfrm>
          <a:off x="3048000" y="2411412"/>
          <a:ext cx="1363662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3" name="Equation" r:id="rId22" imgW="380880" imgH="177480" progId="Equation.DSMT4">
                  <p:embed/>
                </p:oleObj>
              </mc:Choice>
              <mc:Fallback>
                <p:oleObj name="Equation" r:id="rId22" imgW="380880" imgH="177480" progId="Equation.DSMT4">
                  <p:embed/>
                  <p:pic>
                    <p:nvPicPr>
                      <p:cNvPr id="0" name="Picture 1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11412"/>
                        <a:ext cx="1363662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62681"/>
              </p:ext>
            </p:extLst>
          </p:nvPr>
        </p:nvGraphicFramePr>
        <p:xfrm>
          <a:off x="1938337" y="2514600"/>
          <a:ext cx="5000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4" name="Equation" r:id="rId24" imgW="139680" imgH="139680" progId="Equation.DSMT4">
                  <p:embed/>
                </p:oleObj>
              </mc:Choice>
              <mc:Fallback>
                <p:oleObj name="Equation" r:id="rId24" imgW="139680" imgH="139680" progId="Equation.DSMT4">
                  <p:embed/>
                  <p:pic>
                    <p:nvPicPr>
                      <p:cNvPr id="0" name="Picture 1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337" y="2514600"/>
                        <a:ext cx="500063" cy="500063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960938" y="2286000"/>
            <a:ext cx="2362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4960938" y="2286000"/>
            <a:ext cx="1600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6561138" y="2286000"/>
            <a:ext cx="7620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529261"/>
              </p:ext>
            </p:extLst>
          </p:nvPr>
        </p:nvGraphicFramePr>
        <p:xfrm>
          <a:off x="4579938" y="2438400"/>
          <a:ext cx="4079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5" name="Equation" r:id="rId26" imgW="114120" imgH="177480" progId="Equation.DSMT4">
                  <p:embed/>
                </p:oleObj>
              </mc:Choice>
              <mc:Fallback>
                <p:oleObj name="Equation" r:id="rId26" imgW="114120" imgH="17748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2438400"/>
                        <a:ext cx="40798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718939"/>
              </p:ext>
            </p:extLst>
          </p:nvPr>
        </p:nvGraphicFramePr>
        <p:xfrm>
          <a:off x="5781675" y="1752600"/>
          <a:ext cx="7175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6" name="Equation" r:id="rId28" imgW="203040" imgH="164880" progId="Equation.DSMT4">
                  <p:embed/>
                </p:oleObj>
              </mc:Choice>
              <mc:Fallback>
                <p:oleObj name="Equation" r:id="rId28" imgW="203040" imgH="16488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1752600"/>
                        <a:ext cx="7175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939182"/>
              </p:ext>
            </p:extLst>
          </p:nvPr>
        </p:nvGraphicFramePr>
        <p:xfrm>
          <a:off x="5359400" y="1752600"/>
          <a:ext cx="208756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7" name="Equation" r:id="rId30" imgW="583920" imgH="177480" progId="Equation.DSMT4">
                  <p:embed/>
                </p:oleObj>
              </mc:Choice>
              <mc:Fallback>
                <p:oleObj name="Equation" r:id="rId30" imgW="583920" imgH="177480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752600"/>
                        <a:ext cx="208756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495195"/>
              </p:ext>
            </p:extLst>
          </p:nvPr>
        </p:nvGraphicFramePr>
        <p:xfrm>
          <a:off x="5303838" y="2413000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8" name="Equation" r:id="rId32" imgW="266400" imgH="177480" progId="Equation.DSMT4">
                  <p:embed/>
                </p:oleObj>
              </mc:Choice>
              <mc:Fallback>
                <p:oleObj name="Equation" r:id="rId32" imgW="266400" imgH="177480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2413000"/>
                        <a:ext cx="95250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746739"/>
              </p:ext>
            </p:extLst>
          </p:nvPr>
        </p:nvGraphicFramePr>
        <p:xfrm>
          <a:off x="6831013" y="2438400"/>
          <a:ext cx="7270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" name="Equation" r:id="rId34" imgW="203040" imgH="164880" progId="Equation.DSMT4">
                  <p:embed/>
                </p:oleObj>
              </mc:Choice>
              <mc:Fallback>
                <p:oleObj name="Equation" r:id="rId34" imgW="203040" imgH="164880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1013" y="2438400"/>
                        <a:ext cx="727075" cy="5905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013439"/>
              </p:ext>
            </p:extLst>
          </p:nvPr>
        </p:nvGraphicFramePr>
        <p:xfrm>
          <a:off x="7475538" y="2433638"/>
          <a:ext cx="1363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0" name="Equation" r:id="rId36" imgW="380880" imgH="164880" progId="Equation.DSMT4">
                  <p:embed/>
                </p:oleObj>
              </mc:Choice>
              <mc:Fallback>
                <p:oleObj name="Equation" r:id="rId36" imgW="380880" imgH="16488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5538" y="2433638"/>
                        <a:ext cx="1363662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677644"/>
              </p:ext>
            </p:extLst>
          </p:nvPr>
        </p:nvGraphicFramePr>
        <p:xfrm>
          <a:off x="6442075" y="2514600"/>
          <a:ext cx="5000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1" name="Equation" r:id="rId38" imgW="139680" imgH="139680" progId="Equation.DSMT4">
                  <p:embed/>
                </p:oleObj>
              </mc:Choice>
              <mc:Fallback>
                <p:oleObj name="Equation" r:id="rId38" imgW="139680" imgH="13968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2514600"/>
                        <a:ext cx="500063" cy="500063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457200" y="5105400"/>
            <a:ext cx="2362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Rectangle 27"/>
          <p:cNvSpPr/>
          <p:nvPr/>
        </p:nvSpPr>
        <p:spPr>
          <a:xfrm>
            <a:off x="457200" y="5105400"/>
            <a:ext cx="1600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ectangle 28"/>
          <p:cNvSpPr/>
          <p:nvPr/>
        </p:nvSpPr>
        <p:spPr>
          <a:xfrm>
            <a:off x="2057400" y="5105400"/>
            <a:ext cx="7620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84755"/>
              </p:ext>
            </p:extLst>
          </p:nvPr>
        </p:nvGraphicFramePr>
        <p:xfrm>
          <a:off x="53975" y="5483225"/>
          <a:ext cx="4540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2" name="Equation" r:id="rId39" imgW="126720" imgH="164880" progId="Equation.DSMT4">
                  <p:embed/>
                </p:oleObj>
              </mc:Choice>
              <mc:Fallback>
                <p:oleObj name="Equation" r:id="rId39" imgW="126720" imgH="16488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" y="5483225"/>
                        <a:ext cx="4540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894760"/>
              </p:ext>
            </p:extLst>
          </p:nvPr>
        </p:nvGraphicFramePr>
        <p:xfrm>
          <a:off x="1250950" y="4546600"/>
          <a:ext cx="7254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3" name="Equation" r:id="rId41" imgW="203040" imgH="177480" progId="Equation.DSMT4">
                  <p:embed/>
                </p:oleObj>
              </mc:Choice>
              <mc:Fallback>
                <p:oleObj name="Equation" r:id="rId41" imgW="203040" imgH="17748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4546600"/>
                        <a:ext cx="7254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01944"/>
              </p:ext>
            </p:extLst>
          </p:nvPr>
        </p:nvGraphicFramePr>
        <p:xfrm>
          <a:off x="855663" y="4572000"/>
          <a:ext cx="20859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" name="Equation" r:id="rId43" imgW="583920" imgH="177480" progId="Equation.DSMT4">
                  <p:embed/>
                </p:oleObj>
              </mc:Choice>
              <mc:Fallback>
                <p:oleObj name="Equation" r:id="rId43" imgW="583920" imgH="177480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4572000"/>
                        <a:ext cx="20859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957547"/>
              </p:ext>
            </p:extLst>
          </p:nvPr>
        </p:nvGraphicFramePr>
        <p:xfrm>
          <a:off x="860425" y="5232400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5" name="Equation" r:id="rId45" imgW="266400" imgH="177480" progId="Equation.DSMT4">
                  <p:embed/>
                </p:oleObj>
              </mc:Choice>
              <mc:Fallback>
                <p:oleObj name="Equation" r:id="rId45" imgW="266400" imgH="17748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425" y="5232400"/>
                        <a:ext cx="95250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349340"/>
              </p:ext>
            </p:extLst>
          </p:nvPr>
        </p:nvGraphicFramePr>
        <p:xfrm>
          <a:off x="2384425" y="5235575"/>
          <a:ext cx="6810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6" name="Equation" r:id="rId47" imgW="190440" imgH="177480" progId="Equation.DSMT4">
                  <p:embed/>
                </p:oleObj>
              </mc:Choice>
              <mc:Fallback>
                <p:oleObj name="Equation" r:id="rId47" imgW="190440" imgH="177480" progId="Equation.DSMT4">
                  <p:embed/>
                  <p:pic>
                    <p:nvPicPr>
                      <p:cNvPr id="0" name="Picture 1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5235575"/>
                        <a:ext cx="681038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796775"/>
              </p:ext>
            </p:extLst>
          </p:nvPr>
        </p:nvGraphicFramePr>
        <p:xfrm>
          <a:off x="3048000" y="5230812"/>
          <a:ext cx="1363662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7" name="Equation" r:id="rId49" imgW="380880" imgH="177480" progId="Equation.DSMT4">
                  <p:embed/>
                </p:oleObj>
              </mc:Choice>
              <mc:Fallback>
                <p:oleObj name="Equation" r:id="rId49" imgW="380880" imgH="177480" progId="Equation.DSMT4">
                  <p:embed/>
                  <p:pic>
                    <p:nvPicPr>
                      <p:cNvPr id="0" name="Picture 1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230812"/>
                        <a:ext cx="1363662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675776"/>
              </p:ext>
            </p:extLst>
          </p:nvPr>
        </p:nvGraphicFramePr>
        <p:xfrm>
          <a:off x="1938337" y="5334000"/>
          <a:ext cx="5000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" name="Equation" r:id="rId51" imgW="139680" imgH="139680" progId="Equation.DSMT4">
                  <p:embed/>
                </p:oleObj>
              </mc:Choice>
              <mc:Fallback>
                <p:oleObj name="Equation" r:id="rId51" imgW="139680" imgH="139680" progId="Equation.DSMT4">
                  <p:embed/>
                  <p:pic>
                    <p:nvPicPr>
                      <p:cNvPr id="0" name="Picture 1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337" y="5334000"/>
                        <a:ext cx="500063" cy="500063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4960938" y="5105400"/>
            <a:ext cx="2362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Rectangle 37"/>
          <p:cNvSpPr/>
          <p:nvPr/>
        </p:nvSpPr>
        <p:spPr>
          <a:xfrm>
            <a:off x="4960938" y="5105400"/>
            <a:ext cx="16002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ectangle 38"/>
          <p:cNvSpPr/>
          <p:nvPr/>
        </p:nvSpPr>
        <p:spPr>
          <a:xfrm>
            <a:off x="6561138" y="5105400"/>
            <a:ext cx="762000" cy="990600"/>
          </a:xfrm>
          <a:prstGeom prst="rect">
            <a:avLst/>
          </a:prstGeom>
          <a:solidFill>
            <a:srgbClr val="00B0F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96495"/>
              </p:ext>
            </p:extLst>
          </p:nvPr>
        </p:nvGraphicFramePr>
        <p:xfrm>
          <a:off x="4579938" y="5280025"/>
          <a:ext cx="40798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" name="Equation" r:id="rId52" imgW="114120" imgH="164880" progId="Equation.DSMT4">
                  <p:embed/>
                </p:oleObj>
              </mc:Choice>
              <mc:Fallback>
                <p:oleObj name="Equation" r:id="rId52" imgW="114120" imgH="164880" progId="Equation.DSMT4">
                  <p:embed/>
                  <p:pic>
                    <p:nvPicPr>
                      <p:cNvPr id="0" name="Picture 1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5280025"/>
                        <a:ext cx="407987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774629"/>
              </p:ext>
            </p:extLst>
          </p:nvPr>
        </p:nvGraphicFramePr>
        <p:xfrm>
          <a:off x="5803900" y="4549775"/>
          <a:ext cx="681038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0" name="Equation" r:id="rId54" imgW="190440" imgH="177480" progId="Equation.DSMT4">
                  <p:embed/>
                </p:oleObj>
              </mc:Choice>
              <mc:Fallback>
                <p:oleObj name="Equation" r:id="rId54" imgW="190440" imgH="177480" progId="Equation.DSMT4">
                  <p:embed/>
                  <p:pic>
                    <p:nvPicPr>
                      <p:cNvPr id="0" name="Picture 1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549775"/>
                        <a:ext cx="681038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074719"/>
              </p:ext>
            </p:extLst>
          </p:nvPr>
        </p:nvGraphicFramePr>
        <p:xfrm>
          <a:off x="5359400" y="4572000"/>
          <a:ext cx="208756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1" name="Equation" r:id="rId56" imgW="583920" imgH="177480" progId="Equation.DSMT4">
                  <p:embed/>
                </p:oleObj>
              </mc:Choice>
              <mc:Fallback>
                <p:oleObj name="Equation" r:id="rId56" imgW="583920" imgH="177480" progId="Equation.DSMT4">
                  <p:embed/>
                  <p:pic>
                    <p:nvPicPr>
                      <p:cNvPr id="0" name="Picture 1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572000"/>
                        <a:ext cx="208756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132110"/>
              </p:ext>
            </p:extLst>
          </p:nvPr>
        </p:nvGraphicFramePr>
        <p:xfrm>
          <a:off x="5281613" y="5232400"/>
          <a:ext cx="9985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2" name="Equation" r:id="rId58" imgW="279360" imgH="177480" progId="Equation.DSMT4">
                  <p:embed/>
                </p:oleObj>
              </mc:Choice>
              <mc:Fallback>
                <p:oleObj name="Equation" r:id="rId58" imgW="279360" imgH="177480" progId="Equation.DSMT4">
                  <p:embed/>
                  <p:pic>
                    <p:nvPicPr>
                      <p:cNvPr id="0" name="Picture 1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5232400"/>
                        <a:ext cx="998537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667772"/>
              </p:ext>
            </p:extLst>
          </p:nvPr>
        </p:nvGraphicFramePr>
        <p:xfrm>
          <a:off x="6853238" y="5235575"/>
          <a:ext cx="6826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3" name="Equation" r:id="rId60" imgW="190440" imgH="177480" progId="Equation.DSMT4">
                  <p:embed/>
                </p:oleObj>
              </mc:Choice>
              <mc:Fallback>
                <p:oleObj name="Equation" r:id="rId60" imgW="190440" imgH="177480" progId="Equation.DSMT4">
                  <p:embed/>
                  <p:pic>
                    <p:nvPicPr>
                      <p:cNvPr id="0" name="Picture 1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238" y="5235575"/>
                        <a:ext cx="682625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193230"/>
              </p:ext>
            </p:extLst>
          </p:nvPr>
        </p:nvGraphicFramePr>
        <p:xfrm>
          <a:off x="7466013" y="5245100"/>
          <a:ext cx="140970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4" name="Equation" r:id="rId62" imgW="393480" imgH="177480" progId="Equation.DSMT4">
                  <p:embed/>
                </p:oleObj>
              </mc:Choice>
              <mc:Fallback>
                <p:oleObj name="Equation" r:id="rId62" imgW="393480" imgH="177480" progId="Equation.DSMT4">
                  <p:embed/>
                  <p:pic>
                    <p:nvPicPr>
                      <p:cNvPr id="0" name="Picture 1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6013" y="5245100"/>
                        <a:ext cx="1409700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573173"/>
              </p:ext>
            </p:extLst>
          </p:nvPr>
        </p:nvGraphicFramePr>
        <p:xfrm>
          <a:off x="6442075" y="5334000"/>
          <a:ext cx="5000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5" name="Equation" r:id="rId64" imgW="139680" imgH="139680" progId="Equation.DSMT4">
                  <p:embed/>
                </p:oleObj>
              </mc:Choice>
              <mc:Fallback>
                <p:oleObj name="Equation" r:id="rId64" imgW="139680" imgH="139680" progId="Equation.DSMT4">
                  <p:embed/>
                  <p:pic>
                    <p:nvPicPr>
                      <p:cNvPr id="0" name="Picture 1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5334000"/>
                        <a:ext cx="500063" cy="500063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6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562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04166 0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04166 0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04166 0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04166 0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8" grpId="0" animBg="1"/>
      <p:bldP spid="9" grpId="0" animBg="1"/>
      <p:bldP spid="9" grpId="1" animBg="1"/>
      <p:bldP spid="17" grpId="0" animBg="1"/>
      <p:bldP spid="17" grpId="1" animBg="1"/>
      <p:bldP spid="17" grpId="2" animBg="1"/>
      <p:bldP spid="18" grpId="0" animBg="1"/>
      <p:bldP spid="19" grpId="0" animBg="1"/>
      <p:bldP spid="19" grpId="1" animBg="1"/>
      <p:bldP spid="27" grpId="0" animBg="1"/>
      <p:bldP spid="27" grpId="1" animBg="1"/>
      <p:bldP spid="27" grpId="2" animBg="1"/>
      <p:bldP spid="28" grpId="0" animBg="1"/>
      <p:bldP spid="29" grpId="0" animBg="1"/>
      <p:bldP spid="29" grpId="1" animBg="1"/>
      <p:bldP spid="37" grpId="0" animBg="1"/>
      <p:bldP spid="37" grpId="1" animBg="1"/>
      <p:bldP spid="37" grpId="2" animBg="1"/>
      <p:bldP spid="38" grpId="0" animBg="1"/>
      <p:bldP spid="39" grpId="0" animBg="1"/>
      <p:bldP spid="3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52400"/>
            <a:ext cx="8763000" cy="2971800"/>
          </a:xfrm>
        </p:spPr>
        <p:txBody>
          <a:bodyPr/>
          <a:lstStyle/>
          <a:p>
            <a:r>
              <a:rPr lang="en-CA" dirty="0" smtClean="0"/>
              <a:t>A number can also be written as the difference of two integers (if it makes things easier)</a:t>
            </a:r>
          </a:p>
          <a:p>
            <a:r>
              <a:rPr lang="en-CA" dirty="0" smtClean="0"/>
              <a:t>For instance  9 = 10 – 1     OR   19 = 20 – 1 </a:t>
            </a:r>
          </a:p>
          <a:p>
            <a:r>
              <a:rPr lang="en-CA" dirty="0" smtClean="0"/>
              <a:t>and also         99999 = 100000 – 1 </a:t>
            </a:r>
          </a:p>
          <a:p>
            <a:r>
              <a:rPr lang="en-CA" dirty="0" smtClean="0"/>
              <a:t>If we add 1 to 19, it becomes 20.  However, we need to subtract 1 also, so the value stays the same </a:t>
            </a:r>
            <a:r>
              <a:rPr lang="en-CA" dirty="0" smtClean="0">
                <a:solidFill>
                  <a:srgbClr val="FF0000"/>
                </a:solidFill>
              </a:rPr>
              <a:t>(zero property)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159271"/>
              </p:ext>
            </p:extLst>
          </p:nvPr>
        </p:nvGraphicFramePr>
        <p:xfrm>
          <a:off x="3124200" y="3170155"/>
          <a:ext cx="816726" cy="589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9" name="Equation" r:id="rId4" imgW="228600" imgH="164880" progId="Equation.DSMT4">
                  <p:embed/>
                </p:oleObj>
              </mc:Choice>
              <mc:Fallback>
                <p:oleObj name="Equation" r:id="rId4" imgW="228600" imgH="16488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70155"/>
                        <a:ext cx="816726" cy="5890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637709"/>
              </p:ext>
            </p:extLst>
          </p:nvPr>
        </p:nvGraphicFramePr>
        <p:xfrm>
          <a:off x="3840163" y="3124200"/>
          <a:ext cx="6810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0" name="Equation" r:id="rId6" imgW="190440" imgH="177480" progId="Equation.DSMT4">
                  <p:embed/>
                </p:oleObj>
              </mc:Choice>
              <mc:Fallback>
                <p:oleObj name="Equation" r:id="rId6" imgW="190440" imgH="17748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3" y="3124200"/>
                        <a:ext cx="6810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09600" y="4419600"/>
            <a:ext cx="4343400" cy="1920240"/>
          </a:xfrm>
          <a:prstGeom prst="rect">
            <a:avLst/>
          </a:prstGeom>
          <a:solidFill>
            <a:srgbClr val="00B0F0">
              <a:alpha val="8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506815"/>
              </p:ext>
            </p:extLst>
          </p:nvPr>
        </p:nvGraphicFramePr>
        <p:xfrm>
          <a:off x="76200" y="4941983"/>
          <a:ext cx="45402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1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941983"/>
                        <a:ext cx="454025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149658"/>
              </p:ext>
            </p:extLst>
          </p:nvPr>
        </p:nvGraphicFramePr>
        <p:xfrm>
          <a:off x="2492375" y="3860800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5" y="3860800"/>
                        <a:ext cx="67945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7526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812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098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670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8956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242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528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814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386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672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4958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244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09600" y="6339840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609600" y="6068568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09600" y="5791200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609600" y="5513832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609600" y="5236464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609600" y="4959096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609600" y="4681728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46183"/>
              </p:ext>
            </p:extLst>
          </p:nvPr>
        </p:nvGraphicFramePr>
        <p:xfrm>
          <a:off x="3821112" y="3054350"/>
          <a:ext cx="2808288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12" imgW="787320" imgH="253800" progId="Equation.DSMT4">
                  <p:embed/>
                </p:oleObj>
              </mc:Choice>
              <mc:Fallback>
                <p:oleObj name="Equation" r:id="rId12" imgW="787320" imgH="253800" progId="Equation.DSMT4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2" y="3054350"/>
                        <a:ext cx="2808288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623957"/>
              </p:ext>
            </p:extLst>
          </p:nvPr>
        </p:nvGraphicFramePr>
        <p:xfrm>
          <a:off x="3127375" y="3144838"/>
          <a:ext cx="45402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4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0" name="Picture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5" y="3144838"/>
                        <a:ext cx="454025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084862"/>
              </p:ext>
            </p:extLst>
          </p:nvPr>
        </p:nvGraphicFramePr>
        <p:xfrm>
          <a:off x="3810000" y="3144838"/>
          <a:ext cx="6810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5" name="Equation" r:id="rId15" imgW="190440" imgH="177480" progId="Equation.DSMT4">
                  <p:embed/>
                </p:oleObj>
              </mc:Choice>
              <mc:Fallback>
                <p:oleObj name="Equation" r:id="rId15" imgW="190440" imgH="17748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144838"/>
                        <a:ext cx="68103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8" name="Group 67"/>
          <p:cNvGrpSpPr/>
          <p:nvPr/>
        </p:nvGrpSpPr>
        <p:grpSpPr>
          <a:xfrm>
            <a:off x="5334000" y="4419600"/>
            <a:ext cx="274320" cy="1920240"/>
            <a:chOff x="8244840" y="737616"/>
            <a:chExt cx="274320" cy="1920240"/>
          </a:xfrm>
        </p:grpSpPr>
        <p:sp>
          <p:nvSpPr>
            <p:cNvPr id="34" name="Rectangle 33"/>
            <p:cNvSpPr/>
            <p:nvPr/>
          </p:nvSpPr>
          <p:spPr>
            <a:xfrm>
              <a:off x="8244840" y="737616"/>
              <a:ext cx="274320" cy="1920240"/>
            </a:xfrm>
            <a:prstGeom prst="rect">
              <a:avLst/>
            </a:prstGeom>
            <a:solidFill>
              <a:srgbClr val="00B0F0">
                <a:alpha val="8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H="1">
              <a:off x="8244840" y="2657856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8244840" y="238658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8244840" y="2109216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8244840" y="1831848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8244840" y="155448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8244840" y="1277112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8244840" y="99974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6248400" y="4404360"/>
            <a:ext cx="274320" cy="1920240"/>
            <a:chOff x="7224712" y="3403600"/>
            <a:chExt cx="274320" cy="1920240"/>
          </a:xfrm>
        </p:grpSpPr>
        <p:sp>
          <p:nvSpPr>
            <p:cNvPr id="52" name="Rectangle 51"/>
            <p:cNvSpPr/>
            <p:nvPr/>
          </p:nvSpPr>
          <p:spPr>
            <a:xfrm>
              <a:off x="7224712" y="3403600"/>
              <a:ext cx="274320" cy="192024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7224712" y="3403600"/>
              <a:ext cx="0" cy="192024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 flipV="1">
              <a:off x="7224712" y="5046472"/>
              <a:ext cx="274320" cy="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 flipV="1">
              <a:off x="7224712" y="4775200"/>
              <a:ext cx="274320" cy="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7224712" y="4503928"/>
              <a:ext cx="274320" cy="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7224712" y="4232656"/>
              <a:ext cx="274320" cy="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H="1" flipV="1">
              <a:off x="7224712" y="3961384"/>
              <a:ext cx="274320" cy="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 flipV="1">
              <a:off x="7224712" y="3690112"/>
              <a:ext cx="274320" cy="0"/>
            </a:xfrm>
            <a:prstGeom prst="line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76664"/>
              </p:ext>
            </p:extLst>
          </p:nvPr>
        </p:nvGraphicFramePr>
        <p:xfrm>
          <a:off x="2500313" y="3862388"/>
          <a:ext cx="4129087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6" name="Equation" r:id="rId17" imgW="1155600" imgH="177480" progId="Equation.DSMT4">
                  <p:embed/>
                </p:oleObj>
              </mc:Choice>
              <mc:Fallback>
                <p:oleObj name="Equation" r:id="rId17" imgW="1155600" imgH="17748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862388"/>
                        <a:ext cx="4129087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242886"/>
              </p:ext>
            </p:extLst>
          </p:nvPr>
        </p:nvGraphicFramePr>
        <p:xfrm>
          <a:off x="2057400" y="4800600"/>
          <a:ext cx="16446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7" name="Equation" r:id="rId19" imgW="266400" imgH="177480" progId="Equation.DSMT4">
                  <p:embed/>
                </p:oleObj>
              </mc:Choice>
              <mc:Fallback>
                <p:oleObj name="Equation" r:id="rId19" imgW="266400" imgH="17748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1644650" cy="1095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033120"/>
              </p:ext>
            </p:extLst>
          </p:nvPr>
        </p:nvGraphicFramePr>
        <p:xfrm>
          <a:off x="5681662" y="4800600"/>
          <a:ext cx="1252538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8" name="Equation" r:id="rId21" imgW="203040" imgH="164880" progId="Equation.DSMT4">
                  <p:embed/>
                </p:oleObj>
              </mc:Choice>
              <mc:Fallback>
                <p:oleObj name="Equation" r:id="rId21" imgW="203040" imgH="16488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662" y="4800600"/>
                        <a:ext cx="1252538" cy="10175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718523"/>
              </p:ext>
            </p:extLst>
          </p:nvPr>
        </p:nvGraphicFramePr>
        <p:xfrm>
          <a:off x="4724400" y="4876800"/>
          <a:ext cx="860425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9" name="Equation" r:id="rId23" imgW="139680" imgH="139680" progId="Equation.DSMT4">
                  <p:embed/>
                </p:oleObj>
              </mc:Choice>
              <mc:Fallback>
                <p:oleObj name="Equation" r:id="rId23" imgW="139680" imgH="13968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876800"/>
                        <a:ext cx="860425" cy="8620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900317"/>
              </p:ext>
            </p:extLst>
          </p:nvPr>
        </p:nvGraphicFramePr>
        <p:xfrm>
          <a:off x="2455863" y="3862388"/>
          <a:ext cx="4173537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0" name="Equation" r:id="rId25" imgW="1168200" imgH="177480" progId="Equation.DSMT4">
                  <p:embed/>
                </p:oleObj>
              </mc:Choice>
              <mc:Fallback>
                <p:oleObj name="Equation" r:id="rId25" imgW="1168200" imgH="17748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3862388"/>
                        <a:ext cx="4173537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946581"/>
              </p:ext>
            </p:extLst>
          </p:nvPr>
        </p:nvGraphicFramePr>
        <p:xfrm>
          <a:off x="6719887" y="4770438"/>
          <a:ext cx="2347913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1" name="Equation" r:id="rId27" imgW="380880" imgH="177480" progId="Equation.DSMT4">
                  <p:embed/>
                </p:oleObj>
              </mc:Choice>
              <mc:Fallback>
                <p:oleObj name="Equation" r:id="rId27" imgW="380880" imgH="17748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9887" y="4770438"/>
                        <a:ext cx="2347913" cy="1096962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823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Straight Connector 55"/>
          <p:cNvCxnSpPr/>
          <p:nvPr/>
        </p:nvCxnSpPr>
        <p:spPr>
          <a:xfrm>
            <a:off x="8382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0668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12954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524000" y="4419600"/>
            <a:ext cx="0" cy="192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9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389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-0.30851 0.276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34" y="1381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L -0.14861 0.1092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31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3993 -7.40741E-7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563562"/>
          </a:xfrm>
        </p:spPr>
        <p:txBody>
          <a:bodyPr/>
          <a:lstStyle/>
          <a:p>
            <a:r>
              <a:rPr lang="en-CA" dirty="0" smtClean="0"/>
              <a:t>Ex: Find the product using the area model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449903"/>
              </p:ext>
            </p:extLst>
          </p:nvPr>
        </p:nvGraphicFramePr>
        <p:xfrm>
          <a:off x="892175" y="990600"/>
          <a:ext cx="14065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2" name="Equation" r:id="rId4" imgW="393480" imgH="177480" progId="Equation.DSMT4">
                  <p:embed/>
                </p:oleObj>
              </mc:Choice>
              <mc:Fallback>
                <p:oleObj name="Equation" r:id="rId4" imgW="393480" imgH="177480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990600"/>
                        <a:ext cx="14065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607178"/>
              </p:ext>
            </p:extLst>
          </p:nvPr>
        </p:nvGraphicFramePr>
        <p:xfrm>
          <a:off x="5453063" y="1041400"/>
          <a:ext cx="14049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3"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041400"/>
                        <a:ext cx="14049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695490"/>
              </p:ext>
            </p:extLst>
          </p:nvPr>
        </p:nvGraphicFramePr>
        <p:xfrm>
          <a:off x="876300" y="38608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4" name="Equation" r:id="rId8" imgW="469800" imgH="177480" progId="Equation.DSMT4">
                  <p:embed/>
                </p:oleObj>
              </mc:Choice>
              <mc:Fallback>
                <p:oleObj name="Equation" r:id="rId8" imgW="469800" imgH="17748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860800"/>
                        <a:ext cx="16764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250451"/>
              </p:ext>
            </p:extLst>
          </p:nvPr>
        </p:nvGraphicFramePr>
        <p:xfrm>
          <a:off x="5529263" y="3857625"/>
          <a:ext cx="140493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5" name="Equation" r:id="rId10" imgW="393480" imgH="164880" progId="Equation.DSMT4">
                  <p:embed/>
                </p:oleObj>
              </mc:Choice>
              <mc:Fallback>
                <p:oleObj name="Equation" r:id="rId10" imgW="393480" imgH="164880" progId="Equation.DSMT4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3857625"/>
                        <a:ext cx="1404937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/>
          <p:cNvSpPr/>
          <p:nvPr/>
        </p:nvSpPr>
        <p:spPr>
          <a:xfrm>
            <a:off x="563880" y="2311400"/>
            <a:ext cx="210312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730150"/>
              </p:ext>
            </p:extLst>
          </p:nvPr>
        </p:nvGraphicFramePr>
        <p:xfrm>
          <a:off x="152400" y="2463800"/>
          <a:ext cx="4095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6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63800"/>
                        <a:ext cx="4095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918404"/>
              </p:ext>
            </p:extLst>
          </p:nvPr>
        </p:nvGraphicFramePr>
        <p:xfrm>
          <a:off x="1295400" y="1752600"/>
          <a:ext cx="7270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7"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52600"/>
                        <a:ext cx="7270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2819400" y="2313432"/>
            <a:ext cx="13716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Rectangle 51"/>
          <p:cNvSpPr/>
          <p:nvPr/>
        </p:nvSpPr>
        <p:spPr>
          <a:xfrm>
            <a:off x="3048000" y="2313432"/>
            <a:ext cx="137160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3" name="Rectangle 52"/>
          <p:cNvSpPr/>
          <p:nvPr/>
        </p:nvSpPr>
        <p:spPr>
          <a:xfrm>
            <a:off x="561975" y="2313432"/>
            <a:ext cx="2257425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834147"/>
              </p:ext>
            </p:extLst>
          </p:nvPr>
        </p:nvGraphicFramePr>
        <p:xfrm>
          <a:off x="1295400" y="1752600"/>
          <a:ext cx="20907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8"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52600"/>
                        <a:ext cx="20907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006311"/>
              </p:ext>
            </p:extLst>
          </p:nvPr>
        </p:nvGraphicFramePr>
        <p:xfrm>
          <a:off x="1279172" y="2439732"/>
          <a:ext cx="838010" cy="532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Equation" r:id="rId18" imgW="279360" imgH="177480" progId="Equation.DSMT4">
                  <p:embed/>
                </p:oleObj>
              </mc:Choice>
              <mc:Fallback>
                <p:oleObj name="Equation" r:id="rId18" imgW="279360" imgH="17748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172" y="2439732"/>
                        <a:ext cx="838010" cy="53207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685686"/>
              </p:ext>
            </p:extLst>
          </p:nvPr>
        </p:nvGraphicFramePr>
        <p:xfrm>
          <a:off x="2381214" y="2519458"/>
          <a:ext cx="419005" cy="41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0" name="Equation" r:id="rId20" imgW="139680" imgH="139680" progId="Equation.DSMT4">
                  <p:embed/>
                </p:oleObj>
              </mc:Choice>
              <mc:Fallback>
                <p:oleObj name="Equation" r:id="rId20" imgW="139680" imgH="13968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14" y="2519458"/>
                        <a:ext cx="419005" cy="419006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721650"/>
              </p:ext>
            </p:extLst>
          </p:nvPr>
        </p:nvGraphicFramePr>
        <p:xfrm>
          <a:off x="2804760" y="2443164"/>
          <a:ext cx="60922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" name="Equation" r:id="rId22" imgW="203040" imgH="177480" progId="Equation.DSMT4">
                  <p:embed/>
                </p:oleObj>
              </mc:Choice>
              <mc:Fallback>
                <p:oleObj name="Equation" r:id="rId22" imgW="203040" imgH="17748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760" y="2443164"/>
                        <a:ext cx="609220" cy="533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5427"/>
              </p:ext>
            </p:extLst>
          </p:nvPr>
        </p:nvGraphicFramePr>
        <p:xfrm>
          <a:off x="3352800" y="2438400"/>
          <a:ext cx="1179866" cy="533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" name="Equation" r:id="rId24" imgW="393480" imgH="177480" progId="Equation.DSMT4">
                  <p:embed/>
                </p:oleObj>
              </mc:Choice>
              <mc:Fallback>
                <p:oleObj name="Equation" r:id="rId24" imgW="393480" imgH="17748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1179866" cy="5334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8"/>
          <p:cNvSpPr/>
          <p:nvPr/>
        </p:nvSpPr>
        <p:spPr>
          <a:xfrm>
            <a:off x="5212080" y="2311400"/>
            <a:ext cx="210312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706192"/>
              </p:ext>
            </p:extLst>
          </p:nvPr>
        </p:nvGraphicFramePr>
        <p:xfrm>
          <a:off x="4800600" y="2463800"/>
          <a:ext cx="4095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" name="Equation" r:id="rId26" imgW="114120" imgH="177480" progId="Equation.DSMT4">
                  <p:embed/>
                </p:oleObj>
              </mc:Choice>
              <mc:Fallback>
                <p:oleObj name="Equation" r:id="rId26" imgW="114120" imgH="1774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463800"/>
                        <a:ext cx="4095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439191"/>
              </p:ext>
            </p:extLst>
          </p:nvPr>
        </p:nvGraphicFramePr>
        <p:xfrm>
          <a:off x="5943600" y="1752600"/>
          <a:ext cx="7270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" name="Equation" r:id="rId28" imgW="203040" imgH="177480" progId="Equation.DSMT4">
                  <p:embed/>
                </p:oleObj>
              </mc:Choice>
              <mc:Fallback>
                <p:oleObj name="Equation" r:id="rId28" imgW="203040" imgH="17748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752600"/>
                        <a:ext cx="7270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ctangle 61"/>
          <p:cNvSpPr/>
          <p:nvPr/>
        </p:nvSpPr>
        <p:spPr>
          <a:xfrm>
            <a:off x="7467600" y="2313432"/>
            <a:ext cx="13716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3" name="Rectangle 62"/>
          <p:cNvSpPr/>
          <p:nvPr/>
        </p:nvSpPr>
        <p:spPr>
          <a:xfrm>
            <a:off x="7696200" y="2313432"/>
            <a:ext cx="137160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4" name="Rectangle 63"/>
          <p:cNvSpPr/>
          <p:nvPr/>
        </p:nvSpPr>
        <p:spPr>
          <a:xfrm>
            <a:off x="5210175" y="2313432"/>
            <a:ext cx="2257425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488072"/>
              </p:ext>
            </p:extLst>
          </p:nvPr>
        </p:nvGraphicFramePr>
        <p:xfrm>
          <a:off x="5865813" y="1752600"/>
          <a:ext cx="23637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" name="Equation" r:id="rId30" imgW="660240" imgH="177480" progId="Equation.DSMT4">
                  <p:embed/>
                </p:oleObj>
              </mc:Choice>
              <mc:Fallback>
                <p:oleObj name="Equation" r:id="rId30" imgW="660240" imgH="17748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813" y="1752600"/>
                        <a:ext cx="236378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628813"/>
              </p:ext>
            </p:extLst>
          </p:nvPr>
        </p:nvGraphicFramePr>
        <p:xfrm>
          <a:off x="5946775" y="2439988"/>
          <a:ext cx="8001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" name="Equation" r:id="rId32" imgW="266400" imgH="177480" progId="Equation.DSMT4">
                  <p:embed/>
                </p:oleObj>
              </mc:Choice>
              <mc:Fallback>
                <p:oleObj name="Equation" r:id="rId32" imgW="266400" imgH="17748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439988"/>
                        <a:ext cx="800100" cy="5318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232504"/>
              </p:ext>
            </p:extLst>
          </p:nvPr>
        </p:nvGraphicFramePr>
        <p:xfrm>
          <a:off x="7029414" y="2519458"/>
          <a:ext cx="419005" cy="41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" name="Equation" r:id="rId34" imgW="139680" imgH="139680" progId="Equation.DSMT4">
                  <p:embed/>
                </p:oleObj>
              </mc:Choice>
              <mc:Fallback>
                <p:oleObj name="Equation" r:id="rId34" imgW="139680" imgH="13968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414" y="2519458"/>
                        <a:ext cx="419005" cy="419006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456616"/>
              </p:ext>
            </p:extLst>
          </p:nvPr>
        </p:nvGraphicFramePr>
        <p:xfrm>
          <a:off x="7452960" y="2443164"/>
          <a:ext cx="60922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" name="Equation" r:id="rId35" imgW="203040" imgH="177480" progId="Equation.DSMT4">
                  <p:embed/>
                </p:oleObj>
              </mc:Choice>
              <mc:Fallback>
                <p:oleObj name="Equation" r:id="rId35" imgW="203040" imgH="177480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960" y="2443164"/>
                        <a:ext cx="609220" cy="533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944003"/>
              </p:ext>
            </p:extLst>
          </p:nvPr>
        </p:nvGraphicFramePr>
        <p:xfrm>
          <a:off x="8001000" y="2438400"/>
          <a:ext cx="1179866" cy="533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" name="Equation" r:id="rId37" imgW="393480" imgH="177480" progId="Equation.DSMT4">
                  <p:embed/>
                </p:oleObj>
              </mc:Choice>
              <mc:Fallback>
                <p:oleObj name="Equation" r:id="rId37" imgW="393480" imgH="17748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438400"/>
                        <a:ext cx="1179866" cy="5334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563880" y="5156201"/>
            <a:ext cx="210312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707817"/>
              </p:ext>
            </p:extLst>
          </p:nvPr>
        </p:nvGraphicFramePr>
        <p:xfrm>
          <a:off x="130175" y="5330826"/>
          <a:ext cx="4540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" name="Equation" r:id="rId39" imgW="126720" imgH="164880" progId="Equation.DSMT4">
                  <p:embed/>
                </p:oleObj>
              </mc:Choice>
              <mc:Fallback>
                <p:oleObj name="Equation" r:id="rId39" imgW="126720" imgH="16488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5330826"/>
                        <a:ext cx="4540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995887"/>
              </p:ext>
            </p:extLst>
          </p:nvPr>
        </p:nvGraphicFramePr>
        <p:xfrm>
          <a:off x="1181100" y="4597401"/>
          <a:ext cx="9540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" name="Equation" r:id="rId41" imgW="266400" imgH="177480" progId="Equation.DSMT4">
                  <p:embed/>
                </p:oleObj>
              </mc:Choice>
              <mc:Fallback>
                <p:oleObj name="Equation" r:id="rId41" imgW="266400" imgH="17748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4597401"/>
                        <a:ext cx="9540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2819400" y="5158233"/>
            <a:ext cx="13716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4" name="Rectangle 73"/>
          <p:cNvSpPr/>
          <p:nvPr/>
        </p:nvSpPr>
        <p:spPr>
          <a:xfrm>
            <a:off x="3048000" y="5158233"/>
            <a:ext cx="137160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5" name="Rectangle 74"/>
          <p:cNvSpPr/>
          <p:nvPr/>
        </p:nvSpPr>
        <p:spPr>
          <a:xfrm>
            <a:off x="561975" y="5158233"/>
            <a:ext cx="2257425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549219"/>
              </p:ext>
            </p:extLst>
          </p:nvPr>
        </p:nvGraphicFramePr>
        <p:xfrm>
          <a:off x="1143000" y="4597401"/>
          <a:ext cx="2273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" name="Equation" r:id="rId43" imgW="634680" imgH="177480" progId="Equation.DSMT4">
                  <p:embed/>
                </p:oleObj>
              </mc:Choice>
              <mc:Fallback>
                <p:oleObj name="Equation" r:id="rId43" imgW="634680" imgH="17748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97401"/>
                        <a:ext cx="22733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535813"/>
              </p:ext>
            </p:extLst>
          </p:nvPr>
        </p:nvGraphicFramePr>
        <p:xfrm>
          <a:off x="1143000" y="5284789"/>
          <a:ext cx="10287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45" imgW="342720" imgH="177480" progId="Equation.DSMT4">
                  <p:embed/>
                </p:oleObj>
              </mc:Choice>
              <mc:Fallback>
                <p:oleObj name="Equation" r:id="rId45" imgW="342720" imgH="17748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284789"/>
                        <a:ext cx="1028700" cy="5318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757638"/>
              </p:ext>
            </p:extLst>
          </p:nvPr>
        </p:nvGraphicFramePr>
        <p:xfrm>
          <a:off x="2381214" y="5364259"/>
          <a:ext cx="419005" cy="41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47" imgW="139680" imgH="139680" progId="Equation.DSMT4">
                  <p:embed/>
                </p:oleObj>
              </mc:Choice>
              <mc:Fallback>
                <p:oleObj name="Equation" r:id="rId47" imgW="139680" imgH="13968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14" y="5364259"/>
                        <a:ext cx="419005" cy="419006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969856"/>
              </p:ext>
            </p:extLst>
          </p:nvPr>
        </p:nvGraphicFramePr>
        <p:xfrm>
          <a:off x="2805113" y="5307014"/>
          <a:ext cx="60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48" imgW="203040" imgH="164880" progId="Equation.DSMT4">
                  <p:embed/>
                </p:oleObj>
              </mc:Choice>
              <mc:Fallback>
                <p:oleObj name="Equation" r:id="rId48" imgW="203040" imgH="1648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5307014"/>
                        <a:ext cx="609600" cy="4953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847231"/>
              </p:ext>
            </p:extLst>
          </p:nvPr>
        </p:nvGraphicFramePr>
        <p:xfrm>
          <a:off x="3276600" y="5283201"/>
          <a:ext cx="1368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50" imgW="457200" imgH="177480" progId="Equation.DSMT4">
                  <p:embed/>
                </p:oleObj>
              </mc:Choice>
              <mc:Fallback>
                <p:oleObj name="Equation" r:id="rId50" imgW="457200" imgH="177480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283201"/>
                        <a:ext cx="13684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Rectangle 80"/>
          <p:cNvSpPr/>
          <p:nvPr/>
        </p:nvSpPr>
        <p:spPr>
          <a:xfrm>
            <a:off x="5212080" y="5080000"/>
            <a:ext cx="210312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342144"/>
              </p:ext>
            </p:extLst>
          </p:nvPr>
        </p:nvGraphicFramePr>
        <p:xfrm>
          <a:off x="4800600" y="5254625"/>
          <a:ext cx="4095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52" imgW="114120" imgH="164880" progId="Equation.DSMT4">
                  <p:embed/>
                </p:oleObj>
              </mc:Choice>
              <mc:Fallback>
                <p:oleObj name="Equation" r:id="rId52" imgW="114120" imgH="16488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54625"/>
                        <a:ext cx="4095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105607"/>
              </p:ext>
            </p:extLst>
          </p:nvPr>
        </p:nvGraphicFramePr>
        <p:xfrm>
          <a:off x="5965825" y="4543425"/>
          <a:ext cx="6810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54" imgW="190440" imgH="164880" progId="Equation.DSMT4">
                  <p:embed/>
                </p:oleObj>
              </mc:Choice>
              <mc:Fallback>
                <p:oleObj name="Equation" r:id="rId54" imgW="190440" imgH="164880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543425"/>
                        <a:ext cx="681038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83"/>
          <p:cNvSpPr/>
          <p:nvPr/>
        </p:nvSpPr>
        <p:spPr>
          <a:xfrm>
            <a:off x="7620000" y="5082032"/>
            <a:ext cx="27432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5" name="Rectangle 84"/>
          <p:cNvSpPr/>
          <p:nvPr/>
        </p:nvSpPr>
        <p:spPr>
          <a:xfrm>
            <a:off x="8016240" y="5082032"/>
            <a:ext cx="274320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6" name="Rectangle 85"/>
          <p:cNvSpPr/>
          <p:nvPr/>
        </p:nvSpPr>
        <p:spPr>
          <a:xfrm>
            <a:off x="5210175" y="5082032"/>
            <a:ext cx="2257425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048336"/>
              </p:ext>
            </p:extLst>
          </p:nvPr>
        </p:nvGraphicFramePr>
        <p:xfrm>
          <a:off x="6026150" y="4495800"/>
          <a:ext cx="25923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56" imgW="723600" imgH="177480" progId="Equation.DSMT4">
                  <p:embed/>
                </p:oleObj>
              </mc:Choice>
              <mc:Fallback>
                <p:oleObj name="Equation" r:id="rId56" imgW="723600" imgH="17748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4495800"/>
                        <a:ext cx="25923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976352"/>
              </p:ext>
            </p:extLst>
          </p:nvPr>
        </p:nvGraphicFramePr>
        <p:xfrm>
          <a:off x="5905500" y="5208588"/>
          <a:ext cx="8001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Equation" r:id="rId58" imgW="266400" imgH="177480" progId="Equation.DSMT4">
                  <p:embed/>
                </p:oleObj>
              </mc:Choice>
              <mc:Fallback>
                <p:oleObj name="Equation" r:id="rId58" imgW="266400" imgH="17748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5208588"/>
                        <a:ext cx="800100" cy="5318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738884"/>
              </p:ext>
            </p:extLst>
          </p:nvPr>
        </p:nvGraphicFramePr>
        <p:xfrm>
          <a:off x="7029414" y="5288058"/>
          <a:ext cx="419005" cy="41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1" name="Equation" r:id="rId60" imgW="139680" imgH="139680" progId="Equation.DSMT4">
                  <p:embed/>
                </p:oleObj>
              </mc:Choice>
              <mc:Fallback>
                <p:oleObj name="Equation" r:id="rId60" imgW="139680" imgH="13968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414" y="5288058"/>
                        <a:ext cx="419005" cy="419006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78016"/>
              </p:ext>
            </p:extLst>
          </p:nvPr>
        </p:nvGraphicFramePr>
        <p:xfrm>
          <a:off x="7543800" y="5207000"/>
          <a:ext cx="8350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Equation" r:id="rId61" imgW="279360" imgH="177480" progId="Equation.DSMT4">
                  <p:embed/>
                </p:oleObj>
              </mc:Choice>
              <mc:Fallback>
                <p:oleObj name="Equation" r:id="rId61" imgW="279360" imgH="1774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207000"/>
                        <a:ext cx="835025" cy="533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760118"/>
              </p:ext>
            </p:extLst>
          </p:nvPr>
        </p:nvGraphicFramePr>
        <p:xfrm>
          <a:off x="5867400" y="5969000"/>
          <a:ext cx="1179866" cy="533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Equation" r:id="rId63" imgW="393480" imgH="177480" progId="Equation.DSMT4">
                  <p:embed/>
                </p:oleObj>
              </mc:Choice>
              <mc:Fallback>
                <p:oleObj name="Equation" r:id="rId63" imgW="393480" imgH="177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969000"/>
                        <a:ext cx="1179866" cy="5334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65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950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51" grpId="0" animBg="1"/>
      <p:bldP spid="51" grpId="1" animBg="1"/>
      <p:bldP spid="52" grpId="0" animBg="1"/>
      <p:bldP spid="53" grpId="0" animBg="1"/>
      <p:bldP spid="59" grpId="0" animBg="1"/>
      <p:bldP spid="59" grpId="1" animBg="1"/>
      <p:bldP spid="62" grpId="0" animBg="1"/>
      <p:bldP spid="62" grpId="1" animBg="1"/>
      <p:bldP spid="63" grpId="0" animBg="1"/>
      <p:bldP spid="64" grpId="0" animBg="1"/>
      <p:bldP spid="70" grpId="0" animBg="1"/>
      <p:bldP spid="70" grpId="1" animBg="1"/>
      <p:bldP spid="73" grpId="0" animBg="1"/>
      <p:bldP spid="73" grpId="1" animBg="1"/>
      <p:bldP spid="74" grpId="0" animBg="1"/>
      <p:bldP spid="75" grpId="0" animBg="1"/>
      <p:bldP spid="81" grpId="0" animBg="1"/>
      <p:bldP spid="81" grpId="1" animBg="1"/>
      <p:bldP spid="84" grpId="0" animBg="1"/>
      <p:bldP spid="84" grpId="1" animBg="1"/>
      <p:bldP spid="85" grpId="0" animBg="1"/>
      <p:bldP spid="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625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PASSING_SCORE" val="100.0000000000"/>
  <p:tag name="GENSWF_OUTPUT_FILE_NAME" val="m8c12"/>
  <p:tag name="ISPRING_RESOURCE_PATHS_HASH_2" val="45bc3bd6c16256738d5ee6ea5db2b1a8fa902868"/>
  <p:tag name="ISPRING_ULTRA_SCORM_COURSE_ID" val="3BB21129-90A2-4E8C-BACF-40FDE50EC909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.2 Multiplying Integers with Area Model"/>
  <p:tag name="ISPRING_RESOURCE_PATHS_HASH_PRESENTER" val="723d83a6aab66a37b3f7c7e32999246b1c04ba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304</TotalTime>
  <Words>310</Words>
  <Application>Microsoft Office PowerPoint</Application>
  <PresentationFormat>On-screen Show (4:3)</PresentationFormat>
  <Paragraphs>39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1.2 Multiplying Integers with Area Model</vt:lpstr>
      <vt:lpstr>Warmup: Evaluate the following</vt:lpstr>
      <vt:lpstr>I) Review of a Rectangle</vt:lpstr>
      <vt:lpstr>Ex: find the AREA of each shape: </vt:lpstr>
      <vt:lpstr>II) Multiplying Two Digit Integers</vt:lpstr>
      <vt:lpstr>Ex: Find the product using the area model</vt:lpstr>
      <vt:lpstr>PowerPoint Presentation</vt:lpstr>
      <vt:lpstr>Ex: Find the product using the area model</vt:lpstr>
      <vt:lpstr>Homework: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1.2 Multiplying Integers with Area Model</dc:title>
  <dc:creator>Danny Young</dc:creator>
  <cp:lastModifiedBy>Danny Young</cp:lastModifiedBy>
  <cp:revision>85</cp:revision>
  <dcterms:created xsi:type="dcterms:W3CDTF">2012-08-24T01:12:24Z</dcterms:created>
  <dcterms:modified xsi:type="dcterms:W3CDTF">2015-03-16T20:00:11Z</dcterms:modified>
</cp:coreProperties>
</file>